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1" r:id="rId3"/>
    <p:sldId id="258" r:id="rId4"/>
    <p:sldId id="545" r:id="rId5"/>
    <p:sldId id="496" r:id="rId6"/>
    <p:sldId id="501" r:id="rId7"/>
    <p:sldId id="506" r:id="rId8"/>
    <p:sldId id="507" r:id="rId9"/>
    <p:sldId id="508" r:id="rId10"/>
    <p:sldId id="535" r:id="rId11"/>
    <p:sldId id="527" r:id="rId12"/>
    <p:sldId id="528" r:id="rId13"/>
    <p:sldId id="529" r:id="rId14"/>
    <p:sldId id="530" r:id="rId15"/>
    <p:sldId id="531" r:id="rId16"/>
    <p:sldId id="584" r:id="rId17"/>
    <p:sldId id="552" r:id="rId18"/>
    <p:sldId id="532" r:id="rId19"/>
    <p:sldId id="273" r:id="rId20"/>
    <p:sldId id="314" r:id="rId21"/>
    <p:sldId id="533" r:id="rId22"/>
    <p:sldId id="580" r:id="rId23"/>
    <p:sldId id="536" r:id="rId24"/>
    <p:sldId id="560" r:id="rId25"/>
    <p:sldId id="575" r:id="rId26"/>
    <p:sldId id="523" r:id="rId27"/>
    <p:sldId id="581" r:id="rId28"/>
    <p:sldId id="502" r:id="rId29"/>
    <p:sldId id="554" r:id="rId30"/>
    <p:sldId id="566" r:id="rId31"/>
    <p:sldId id="573" r:id="rId32"/>
    <p:sldId id="574" r:id="rId33"/>
    <p:sldId id="577" r:id="rId34"/>
    <p:sldId id="576" r:id="rId35"/>
    <p:sldId id="578" r:id="rId36"/>
    <p:sldId id="582" r:id="rId37"/>
    <p:sldId id="583" r:id="rId38"/>
    <p:sldId id="542" r:id="rId39"/>
    <p:sldId id="579" r:id="rId40"/>
    <p:sldId id="290" r:id="rId41"/>
  </p:sldIdLst>
  <p:sldSz cx="12192000" cy="6858000"/>
  <p:notesSz cx="6858000" cy="9144000"/>
  <p:embeddedFontLst>
    <p:embeddedFont>
      <p:font typeface="Montserrat" pitchFamily="2" charset="77"/>
      <p:regular r:id="rId43"/>
      <p:bold r:id="rId44"/>
      <p:italic r:id="rId45"/>
      <p:boldItalic r:id="rId46"/>
    </p:embeddedFont>
    <p:embeddedFont>
      <p:font typeface="Montserrat Medium" panose="020F0502020204030204" pitchFamily="34" charset="0"/>
      <p:regular r:id="rId47"/>
      <p:bold r:id="rId48"/>
      <p:italic r:id="rId49"/>
      <p:boldItalic r:id="rId50"/>
    </p:embeddedFont>
    <p:embeddedFont>
      <p:font typeface="Work Sans" pitchFamily="2" charset="77"/>
      <p:regular r:id="rId51"/>
      <p:bold r:id="rId52"/>
      <p:italic r:id="rId53"/>
      <p:boldItalic r:id="rId54"/>
    </p:embeddedFont>
    <p:embeddedFont>
      <p:font typeface="Work Sans Medium" pitchFamily="2" charset="77"/>
      <p:regular r:id="rId55"/>
      <p:bold r:id="rId56"/>
      <p:italic r:id="rId57"/>
      <p:boldItalic r:id="rId58"/>
    </p:embeddedFont>
    <p:embeddedFont>
      <p:font typeface="Work Sans SemiBold" panose="020F050202020403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g1v8IIh9nkclgqrqpLduafUWPm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7"/>
    <p:restoredTop sz="82177"/>
  </p:normalViewPr>
  <p:slideViewPr>
    <p:cSldViewPr snapToGrid="0">
      <p:cViewPr varScale="1">
        <p:scale>
          <a:sx n="104" d="100"/>
          <a:sy n="104" d="100"/>
        </p:scale>
        <p:origin x="1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215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07" name="Google Shape;107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logs inside a data streaming platform are quite different: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off, they are designed to have multiple consumers. Each of these consumers can process the events at a different pace, or even be offline for long periods of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Thus, the logs in a data streaming platform are designed to retain the data for longer periods of time than a database change log.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can be retained inside a data streaming platform for days, weeks, or longer.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fact, lead to the desire to build tools that can process these logs to perform analytics,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57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effectLst/>
                <a:latin typeface="-apple-system"/>
              </a:rPr>
              <a:t>The key to Kafka is the </a:t>
            </a:r>
            <a:r>
              <a:rPr lang="en-US" b="0" i="1" dirty="0">
                <a:effectLst/>
                <a:latin typeface="-apple-system"/>
              </a:rPr>
              <a:t>log</a:t>
            </a:r>
            <a:r>
              <a:rPr lang="en-US" b="0" i="0" dirty="0">
                <a:effectLst/>
                <a:latin typeface="-apple-system"/>
              </a:rPr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The log is simply a time-ordered, append-only sequence of data inserts where the data can be anything (in Kafka, it's just an array of bytes).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If this sounds like the basic data structure upon which a database is built, it 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164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approach taken by the developers of Kafka is called partition-based because it takes the single unified log data structure and physically divides it into a predefined number of smaller logs known as partitions.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of these partitions are then assigned to a single physical machine for storage. Thus, a single Kafka topic with N partitions can leverage the storage of N machines. </a:t>
            </a:r>
          </a:p>
        </p:txBody>
      </p:sp>
    </p:spTree>
    <p:extLst>
      <p:ext uri="{BB962C8B-B14F-4D97-AF65-F5344CB8AC3E}">
        <p14:creationId xmlns:p14="http://schemas.microsoft.com/office/powerpoint/2010/main" val="1192362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slide shows one possible distribution of the records across the partitions.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 perfect world, the data is evenly distributed across the partitions in a round-robin fashion.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Kafka uses a message’s key value to assign a record to a partition, with the goal of keeping records with the same key “together”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has pros and cons. It is good for filtered searches that use the key field, as it eliminates the need to read from the other partitions.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bad if you have an uneven distribution of the keys, which results in one of the partitions filling up before the others</a:t>
            </a:r>
          </a:p>
        </p:txBody>
      </p:sp>
    </p:spTree>
    <p:extLst>
      <p:ext uri="{BB962C8B-B14F-4D97-AF65-F5344CB8AC3E}">
        <p14:creationId xmlns:p14="http://schemas.microsoft.com/office/powerpoint/2010/main" val="410271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segment-based storage schema takes the single unified log data structure and physically divides it up into a sequence of segments.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think of it as an unbounded list, that can grow to infinite size.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segments are then evenly distributed across nodes inside a separate storage layer. Unlike the partitions in Kafka that are stored on a specific broker in the cluster, these segments can be placed anywhere that that has storage capacity.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Approximately 50K records are stored within each segment, but it is configurable.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www.splunk.com</a:t>
            </a:r>
            <a:r>
              <a:rPr lang="en-US" dirty="0"/>
              <a:t>/</a:t>
            </a:r>
            <a:r>
              <a:rPr lang="en-US" dirty="0" err="1"/>
              <a:t>en_us</a:t>
            </a:r>
            <a:r>
              <a:rPr lang="en-US" dirty="0"/>
              <a:t>/blog/it/comparing-pulsar-and-kafka-how-a-segment-based-architecture-delivers-better-performance-scalability-and-resilience.html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04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slide shows the distribution of the records across the segments.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most recent record is always appended to the next open segment.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All previously written segments are “sealed” and cannot be written to again.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84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This slide shows the distribution of the records across the segments.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most recent record is always appended to the next open segment.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All previously written segments are “sealed” and cannot be written to again.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75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668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798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4" name="Google Shape;76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</a:rPr>
              <a:t>Pulsar is the compute layer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</a:rPr>
              <a:t>Storage is in BookKeeper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</a:rPr>
              <a:t>and then we have metadata store (right now it’s either Zookeeper or etcd where it’s pluggable)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And to be clear, when you first deploy a Pulsar cluster all of these components are included. You don’t have to manage each of these separately &amp; each one of these </a:t>
            </a:r>
            <a:r>
              <a:rPr lang="en-US" sz="1000" b="1">
                <a:solidFill>
                  <a:schemeClr val="dk1"/>
                </a:solidFill>
              </a:rPr>
              <a:t>can scale up and down to support workloads in a different way 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</a:rPr>
              <a:t>By having two layers in the architecture we can do things such as autoscaling and rebalance the load in the cluster without copying any data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</a:rPr>
              <a:t>======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</a:rPr>
              <a:t>And there’s a lot of advantages to how Pulsar decouples storage and compute, giving organizations a lot more scalability and reliability.</a:t>
            </a:r>
            <a:endParaRPr sz="10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000" b="1">
                <a:solidFill>
                  <a:schemeClr val="dk1"/>
                </a:solidFill>
              </a:rPr>
              <a:t>Flexibility to size, scale and configure cluster to best fit use case</a:t>
            </a:r>
            <a:endParaRPr sz="10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000" b="1">
                <a:solidFill>
                  <a:schemeClr val="dk1"/>
                </a:solidFill>
              </a:rPr>
              <a:t>Simple scaling of storage retention capacity - no need to rebalance or copy when new nodes are added</a:t>
            </a:r>
            <a:endParaRPr sz="10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000" b="1">
                <a:solidFill>
                  <a:schemeClr val="dk1"/>
                </a:solidFill>
              </a:rPr>
              <a:t>Reliability with automated load rebalancing of traffic across cluster</a:t>
            </a:r>
            <a:endParaRPr sz="10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000" b="1">
                <a:solidFill>
                  <a:schemeClr val="dk1"/>
                </a:solidFill>
              </a:rPr>
              <a:t>Persistence with native storage tiering</a:t>
            </a:r>
            <a:endParaRPr sz="10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000" b="1">
                <a:solidFill>
                  <a:schemeClr val="dk1"/>
                </a:solidFill>
              </a:rPr>
              <a:t>Elastically scale storage layer independently from compute layer</a:t>
            </a:r>
            <a:endParaRPr sz="10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000" b="1">
                <a:solidFill>
                  <a:schemeClr val="dk1"/>
                </a:solidFill>
              </a:rPr>
              <a:t>Isolation options to meet SLAs and compliance requirements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321b8d9d9_2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n" sz="1600">
                <a:solidFill>
                  <a:srgbClr val="353744"/>
                </a:solidFill>
                <a:latin typeface="Work Sans"/>
                <a:ea typeface="Work Sans"/>
                <a:cs typeface="Work Sans"/>
                <a:sym typeface="Work Sans"/>
              </a:rPr>
              <a:t>Former Principal Software Engineer on Splunk’s messaging team that is responsible for Splunk’s internal Pulsar-as-a-Service platform. </a:t>
            </a:r>
            <a:endParaRPr sz="1600">
              <a:solidFill>
                <a:srgbClr val="353744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n" sz="1600">
                <a:solidFill>
                  <a:srgbClr val="353744"/>
                </a:solidFill>
                <a:latin typeface="Work Sans"/>
                <a:ea typeface="Work Sans"/>
                <a:cs typeface="Work Sans"/>
                <a:sym typeface="Work Sans"/>
              </a:rPr>
              <a:t>Former Director of Solution Architecture at Streamlio where he was responsible for the development of best practices and solutions based on Apache Pulsar.</a:t>
            </a:r>
            <a:endParaRPr/>
          </a:p>
        </p:txBody>
      </p:sp>
      <p:sp>
        <p:nvSpPr>
          <p:cNvPr id="209" name="Google Shape;209;g11321b8d9d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1C256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As in other pub-sub systems, topics in Pulsar are named channels for transmitting messages from producers to consumers.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1C256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You do not need to explicitly create topics in Pulsar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1C256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By default, Pulsar topics are NOT partitioned.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Rather than querying a database which represents the current state of the data after all events have been applied, these tools allowed you to perform queries over a subset of these events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common example is performing the same calculation over consecutive “windows” of data, e.g., average number of web page visits over a 5-minute period from 9:00-9:05 am,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types of queries weren’t possible before the advent of data streaming platforms.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Consequently, a lot of data streaming platforms are used as event-based databases in addition to their data integration duties.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445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697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06" name="Google Shape;6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7578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330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3751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covers low-latency and dashboards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522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Rather than querying a database which represents the current state of the data after all events have been applied, these tools allowed you to perform queries over a subset of these events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common example is performing the same calculation over consecutive “windows” of data, e.g., average number of web page visits over a 5-minute period from 9:00-9:05 am,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types of queries weren’t possible before the advent of data streaming platforms.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Consequently, a lot of data streaming platforms are used as event-based databases in addition to their data integration duties.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3359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06" name="Google Shape;6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452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14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3445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596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029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125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covers low-latency and dashboards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214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Rather than querying a database which represents the current state of the data after all events have been applied, these tools allowed you to perform queries over a subset of these events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common example is performing the same calculation over consecutive “windows” of data, e.g., average number of web page visits over a 5-minute period from 9:00-9:05 am,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types of queries weren’t possible before the advent of data streaming platforms.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Consequently, a lot of data streaming platforms are used as event-based databases in addition to their data integration duties.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608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06" name="Google Shape;6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8232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c63c89779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dc63c89779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Title: **Building Scalable and Resilient Event-Driven Apps with Apache Pulsar**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**Introduction**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Briefly introduce the topic and its relevance in the modern application development landscape.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Highlight the increasing importance of event-driven architectures for building responsive and efficient applications.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**Understanding Event-Driven Architecture**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Define event-driven architecture and its core concepts.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Explain the benefits of decoupling components, improved scalability, and real-time responsiveness.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**Introducing Apache Pulsar**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Provide an overview of Apache Pulsar as a robust event streaming platform.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Highlight Pulsar's key features that make it suitable for building scalable and resilient event-driven apps.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**Scalability in Event-Driven Apps**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Discuss the challenges of scaling applications to handle large numbers of events.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Explain how Apache Pulsar's architecture supports seamless horizontal scalability for both producers and consumers.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**Resilience and Reliability**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Address the importance of ensuring high availability and data durability in event-driven architectures.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Explore how Apache Pulsar achieves resilience through its architecture, durable storage, and replication mechanisms.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**Case Study: Building a Resilient Microservices Ecosystem**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Present a case study of building a microservices-based architecture using Apache Pulsar.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Showcase how event-driven communication enhances the resilience and scalability of the ecosystem.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**Best Practices for Building Event-Driven Apps with Apache Pulsar**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Offer practical tips and best practices for designing and developing event-driven applications using Apache Pulsar.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Cover topics like topic design, message schemas, and choosing the right subscription strategy.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**Demonstration or Walkthrough**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Depending on the presentation format, consider including a live demonstration or a step-by-step walkthrough of setting up a simple event-driven app using Apache Pulsar.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**Challenges and Future Trends**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Discuss potential challenges in adopting and implementing event-driven architectures.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Highlight future trends and developments in the event streaming and event-driven app landscape.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**Conclusion**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Recap the main points covered in the presentation.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Reinforce the benefits of using Apache Pulsar for building scalable, resilient, and efficient event-driven applications.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Encourage the audience to explore Apache Pulsar further and consider its applicability in their own projects.</a:t>
            </a:r>
          </a:p>
        </p:txBody>
      </p:sp>
    </p:spTree>
    <p:extLst>
      <p:ext uri="{BB962C8B-B14F-4D97-AF65-F5344CB8AC3E}">
        <p14:creationId xmlns:p14="http://schemas.microsoft.com/office/powerpoint/2010/main" val="29014181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covers low-latency and dashboards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205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Rather than querying a database which represents the current state of the data after all events have been applied, these tools allowed you to perform queries over a subset of these events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common example is performing the same calculation over consecutive “windows” of data, e.g., average number of web page visits over a 5-minute period from 9:00-9:05 am,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types of queries weren’t possible before the advent of data streaming platforms.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Consequently, a lot of data streaming platforms are used as event-based databases in addition to their data integration duties.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13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Work Sans" pitchFamily="2" charset="77"/>
              </a:rPr>
              <a:t>If you want to download and try this later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16875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c63c89779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dc63c89779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06" name="Google Shape;6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45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In the late 2000’s, LinkedIn was starting to run into an issue with scaling its data replication framework.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It simply had too much data that needed to be shared with too many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As you can see from this image from the original engineering blog post, every system needed data from multiple different sources.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Worse yet, whenever a new data source came online, it had to be fed into N consuming systems.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engineering.linkedin.com</a:t>
            </a:r>
            <a:r>
              <a:rPr lang="en-US" dirty="0"/>
              <a:t>/distributed-systems/log-what-every-software-engineer-should-know-about-real-time-datas-unifying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921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built a system, Kafka that had the following characteristics / capabilities;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" dirty="0"/>
              <a:t>a write-once, read-many times.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in-order 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horizontally scalable</a:t>
            </a: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Rather than integrate each data source, shown on the top with the systems shown on the bottom. Kafka allow them to publish the data to central log.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Downstream systems could then consume from this unified log to get the data they needed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34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effectLst/>
                <a:latin typeface="-apple-system"/>
              </a:rPr>
              <a:t>The key to Kafka is the </a:t>
            </a:r>
            <a:r>
              <a:rPr lang="en-US" b="0" i="1" dirty="0">
                <a:effectLst/>
                <a:latin typeface="-apple-system"/>
              </a:rPr>
              <a:t>log</a:t>
            </a:r>
            <a:r>
              <a:rPr lang="en-US" b="0" i="0" dirty="0">
                <a:effectLst/>
                <a:latin typeface="-apple-system"/>
              </a:rPr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The log is simply a time-ordered, append-only sequence of data inserts where the data can be anything (in Kafka, it's just an array of bytes).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If this sounds like the basic data structure upon which a database is built, it 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56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2979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solidFill>
          <a:srgbClr val="3C91F7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0"/>
          <p:cNvSpPr/>
          <p:nvPr/>
        </p:nvSpPr>
        <p:spPr>
          <a:xfrm>
            <a:off x="4918233" y="-167"/>
            <a:ext cx="727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100"/>
              <a:buNone/>
              <a:defRPr sz="2800">
                <a:solidFill>
                  <a:srgbClr val="EEEEE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7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oogle Shape;1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621" y="6516234"/>
            <a:ext cx="1484861" cy="23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385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5"/>
          <p:cNvSpPr txBox="1">
            <a:spLocks noGrp="1"/>
          </p:cNvSpPr>
          <p:nvPr>
            <p:ph type="body" idx="1"/>
          </p:nvPr>
        </p:nvSpPr>
        <p:spPr>
          <a:xfrm>
            <a:off x="415600" y="1292352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7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5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Blank w/ Footer">
  <p:cSld name="Multi-use Blank w/ Foot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799" y="6161579"/>
            <a:ext cx="2487899" cy="6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8"/>
          <p:cNvSpPr txBox="1"/>
          <p:nvPr/>
        </p:nvSpPr>
        <p:spPr>
          <a:xfrm>
            <a:off x="9188084" y="6040033"/>
            <a:ext cx="2568400" cy="5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streamnative.io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44"/>
          <p:cNvSpPr/>
          <p:nvPr/>
        </p:nvSpPr>
        <p:spPr>
          <a:xfrm>
            <a:off x="0" y="0"/>
            <a:ext cx="12192000" cy="1916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4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" name="Google Shape;81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7" r:id="rId13"/>
    <p:sldLayoutId id="214748366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58.png"/><Relationship Id="rId5" Type="http://schemas.openxmlformats.org/officeDocument/2006/relationships/image" Target="../media/image42.png"/><Relationship Id="rId10" Type="http://schemas.openxmlformats.org/officeDocument/2006/relationships/image" Target="../media/image57.png"/><Relationship Id="rId4" Type="http://schemas.openxmlformats.org/officeDocument/2006/relationships/image" Target="../media/image41.png"/><Relationship Id="rId9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6857" y="2213956"/>
            <a:ext cx="535831" cy="295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6073" y="1924723"/>
            <a:ext cx="495171" cy="2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4814933" y="2102068"/>
            <a:ext cx="6008808" cy="157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From Zero to Streaming Hero</a:t>
            </a:r>
            <a:endParaRPr sz="4800" b="1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2" name="Google Shape;11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9924" y="2327062"/>
            <a:ext cx="3508688" cy="1372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"/>
          <p:cNvCxnSpPr/>
          <p:nvPr/>
        </p:nvCxnSpPr>
        <p:spPr>
          <a:xfrm>
            <a:off x="4605571" y="1826437"/>
            <a:ext cx="12400" cy="255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1"/>
          <p:cNvSpPr/>
          <p:nvPr/>
        </p:nvSpPr>
        <p:spPr>
          <a:xfrm>
            <a:off x="-113533" y="6202433"/>
            <a:ext cx="12404800" cy="6556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4814933" y="3837300"/>
            <a:ext cx="644723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David Kjerrumgaard</a:t>
            </a:r>
            <a:r>
              <a:rPr lang="en" sz="1867" b="1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24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Developer Advocate</a:t>
            </a:r>
            <a:br>
              <a:rPr lang="en" sz="24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br>
              <a:rPr lang="en" sz="24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br>
              <a:rPr lang="en" sz="24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667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Streaming Logs: Multiple Consumers</a:t>
            </a: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6096000" y="1311958"/>
            <a:ext cx="6050280" cy="541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Streaming logs have multiple consumers that consume at different rates.</a:t>
            </a:r>
          </a:p>
          <a:p>
            <a:pPr marL="529162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To accommodate lagging consumers, streaming platforms were designed to retain data inside their logs for longer periods of time.</a:t>
            </a:r>
          </a:p>
          <a:p>
            <a:pPr marL="529162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Retention periods of days, weeks, or even longer are common. </a:t>
            </a:r>
          </a:p>
          <a:p>
            <a:pPr marL="529162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Streaming platforms act as a buffer for data ingestion.</a:t>
            </a:r>
          </a:p>
        </p:txBody>
      </p:sp>
      <p:pic>
        <p:nvPicPr>
          <p:cNvPr id="5" name="Picture 4" descr="A diagram of a data source&#10;&#10;Description automatically generated">
            <a:extLst>
              <a:ext uri="{FF2B5EF4-FFF2-40B4-BE49-F238E27FC236}">
                <a16:creationId xmlns:a16="http://schemas.microsoft.com/office/drawing/2014/main" id="{803A45B4-C136-9E82-6392-BABBA734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3" y="1311959"/>
            <a:ext cx="5497119" cy="52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Horizontally Scalable Storage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357678"/>
            <a:ext cx="10811588" cy="3282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indent="0">
              <a:spcBef>
                <a:spcPts val="1333"/>
              </a:spcBef>
              <a:buNone/>
            </a:pPr>
            <a:r>
              <a:rPr lang="en-US" sz="2400" dirty="0">
                <a:latin typeface="Work Sans" pitchFamily="2" charset="77"/>
              </a:rPr>
              <a:t>Longer data retention periods, coupled with the volume of data being ingested, necessitated a log capacity that exceeded the boundaries of a single physical machine. </a:t>
            </a:r>
          </a:p>
          <a:p>
            <a:pPr marL="186262" indent="0">
              <a:spcBef>
                <a:spcPts val="1333"/>
              </a:spcBef>
              <a:buNone/>
            </a:pPr>
            <a:endParaRPr lang="en-US" sz="1000" dirty="0">
              <a:latin typeface="Work Sans" pitchFamily="2" charset="77"/>
            </a:endParaRPr>
          </a:p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Therefore, a horizontally scalable storage solution is required to accommodate current and future data volumes.</a:t>
            </a:r>
          </a:p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There are two approaches to horizontally scalable storage: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DF210-0BCB-8864-8F4B-D4C730685835}"/>
              </a:ext>
            </a:extLst>
          </p:cNvPr>
          <p:cNvSpPr txBox="1"/>
          <p:nvPr/>
        </p:nvSpPr>
        <p:spPr>
          <a:xfrm>
            <a:off x="1527718" y="4806547"/>
            <a:ext cx="6802243" cy="99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162" lvl="1" indent="-342900">
              <a:spcBef>
                <a:spcPts val="1333"/>
              </a:spcBef>
              <a:buClr>
                <a:srgbClr val="00B0F0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Work Sans" pitchFamily="2" charset="77"/>
              </a:rPr>
              <a:t>Partition-Based</a:t>
            </a:r>
          </a:p>
          <a:p>
            <a:pPr marL="529162" lvl="1" indent="-342900">
              <a:spcBef>
                <a:spcPts val="1333"/>
              </a:spcBef>
              <a:buClr>
                <a:srgbClr val="00B0F0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sz="2400" dirty="0">
                <a:latin typeface="Work Sans" pitchFamily="2" charset="77"/>
              </a:rPr>
              <a:t>Segment-Based</a:t>
            </a:r>
          </a:p>
        </p:txBody>
      </p:sp>
    </p:spTree>
    <p:extLst>
      <p:ext uri="{BB962C8B-B14F-4D97-AF65-F5344CB8AC3E}">
        <p14:creationId xmlns:p14="http://schemas.microsoft.com/office/powerpoint/2010/main" val="3291844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Partition-Based Stream Storage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179261"/>
            <a:ext cx="10811588" cy="402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indent="0">
              <a:spcBef>
                <a:spcPts val="1333"/>
              </a:spcBef>
              <a:buNone/>
            </a:pPr>
            <a:r>
              <a:rPr lang="en-US" sz="2400" dirty="0">
                <a:latin typeface="Work Sans" pitchFamily="2" charset="77"/>
              </a:rPr>
              <a:t>The partition-based storage approach distributes a single logical log across several smaller physical logs known as partitions. </a:t>
            </a:r>
          </a:p>
          <a:p>
            <a:pPr marL="186262" indent="0">
              <a:spcBef>
                <a:spcPts val="1333"/>
              </a:spcBef>
              <a:buNone/>
            </a:pPr>
            <a:endParaRPr lang="en-US" sz="1000" dirty="0">
              <a:latin typeface="Work Sans" pitchFamily="2" charset="77"/>
            </a:endParaRPr>
          </a:p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These partitions are distributed across several machines, allowing the storage capacity of a single log/topic to exceed that of a single machine.</a:t>
            </a:r>
          </a:p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The storage of the logical log can be expanded by adding more partitions, but this triggers an expensive operation known as </a:t>
            </a:r>
            <a:r>
              <a:rPr lang="en-US" sz="2400" b="1" i="1" dirty="0">
                <a:latin typeface="Work Sans" pitchFamily="2" charset="77"/>
              </a:rPr>
              <a:t>data rebalancing.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D0B5097-6F65-25DC-FBBC-3E296C9D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832" y="5200834"/>
            <a:ext cx="5706796" cy="14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Partition-Based Data Distribution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C5BF288-E475-B6E3-2E1B-069A9DC99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63" y="1739136"/>
            <a:ext cx="9262533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8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Segment-Based Stream Storage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179261"/>
            <a:ext cx="10811588" cy="402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indent="0">
              <a:spcBef>
                <a:spcPts val="1333"/>
              </a:spcBef>
              <a:buNone/>
            </a:pPr>
            <a:r>
              <a:rPr lang="en-US" sz="2400" dirty="0">
                <a:latin typeface="Work Sans" pitchFamily="2" charset="77"/>
              </a:rPr>
              <a:t>The segment-based storage approach decomposes a single logical log into several smaller pieces known as segments, each containing a fixed number of records, such as 50,000.</a:t>
            </a:r>
          </a:p>
          <a:p>
            <a:pPr marL="186262" indent="0">
              <a:spcBef>
                <a:spcPts val="1333"/>
              </a:spcBef>
              <a:buNone/>
            </a:pPr>
            <a:endParaRPr lang="en-US" sz="1000" dirty="0">
              <a:latin typeface="Work Sans" pitchFamily="2" charset="77"/>
            </a:endParaRPr>
          </a:p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These segments are then stored on a separate, horizontally scalable storage layer. This allows a single logical log to have the storage capacity of multiple machines. </a:t>
            </a:r>
          </a:p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The storage of the logical log can be expanded by adding more nodes to the storage layer. </a:t>
            </a:r>
            <a:r>
              <a:rPr lang="en-US" sz="2400" b="1" i="1" dirty="0">
                <a:latin typeface="Work Sans" pitchFamily="2" charset="77"/>
              </a:rPr>
              <a:t>No rebalancing is required.</a:t>
            </a:r>
          </a:p>
        </p:txBody>
      </p:sp>
      <p:pic>
        <p:nvPicPr>
          <p:cNvPr id="5" name="Picture 4" descr="A close-up of a screen&#10;&#10;Description automatically generated">
            <a:extLst>
              <a:ext uri="{FF2B5EF4-FFF2-40B4-BE49-F238E27FC236}">
                <a16:creationId xmlns:a16="http://schemas.microsoft.com/office/drawing/2014/main" id="{A7061B28-22A4-F239-714E-3276AB411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45" y="5420072"/>
            <a:ext cx="5184301" cy="13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2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Segment-Based Data Distribution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EA4811B-582B-98FA-9D88-6AB7091F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15" y="1729946"/>
            <a:ext cx="10696440" cy="36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1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9;p44">
            <a:extLst>
              <a:ext uri="{FF2B5EF4-FFF2-40B4-BE49-F238E27FC236}">
                <a16:creationId xmlns:a16="http://schemas.microsoft.com/office/drawing/2014/main" id="{9D803057-5162-FB5C-6EEA-DC44B0286F16}"/>
              </a:ext>
            </a:extLst>
          </p:cNvPr>
          <p:cNvSpPr txBox="1">
            <a:spLocks/>
          </p:cNvSpPr>
          <p:nvPr/>
        </p:nvSpPr>
        <p:spPr>
          <a:xfrm>
            <a:off x="415600" y="10946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400">
                <a:latin typeface="Work Sans" pitchFamily="2" charset="77"/>
              </a:rPr>
              <a:t>Stream: Sequence of data that is made available over time.</a:t>
            </a:r>
          </a:p>
          <a:p>
            <a:pPr marL="152396">
              <a:buClr>
                <a:schemeClr val="accent1"/>
              </a:buClr>
            </a:pPr>
            <a:endParaRPr lang="en-US" sz="2400">
              <a:latin typeface="Work Sans" pitchFamily="2" charset="77"/>
            </a:endParaRPr>
          </a:p>
          <a:p>
            <a:pPr>
              <a:buClr>
                <a:schemeClr val="accent1"/>
              </a:buClr>
            </a:pPr>
            <a:r>
              <a:rPr lang="en-US" sz="2400">
                <a:latin typeface="Work Sans" pitchFamily="2" charset="77"/>
              </a:rPr>
              <a:t>All computation processes chunks of data over time, producing results over time → Stream processing</a:t>
            </a:r>
          </a:p>
          <a:p>
            <a:pPr marL="152396">
              <a:buClr>
                <a:schemeClr val="accent1"/>
              </a:buClr>
            </a:pPr>
            <a:endParaRPr lang="en-US" sz="2400">
              <a:latin typeface="Work Sans" pitchFamily="2" charset="77"/>
            </a:endParaRPr>
          </a:p>
          <a:p>
            <a:pPr>
              <a:buClr>
                <a:schemeClr val="accent1"/>
              </a:buClr>
            </a:pPr>
            <a:r>
              <a:rPr lang="en-US" sz="2400">
                <a:latin typeface="Work Sans" pitchFamily="2" charset="77"/>
              </a:rPr>
              <a:t>Decisive difference: Is my stream bounded or not?</a:t>
            </a:r>
            <a:endParaRPr lang="en-US" sz="2400" dirty="0">
              <a:latin typeface="Work Sans" pitchFamily="2" charset="77"/>
            </a:endParaRPr>
          </a:p>
        </p:txBody>
      </p:sp>
      <p:sp>
        <p:nvSpPr>
          <p:cNvPr id="5" name="Google Shape;270;p44">
            <a:extLst>
              <a:ext uri="{FF2B5EF4-FFF2-40B4-BE49-F238E27FC236}">
                <a16:creationId xmlns:a16="http://schemas.microsoft.com/office/drawing/2014/main" id="{3C506C3F-BE0C-1F83-248F-C95AE4D16565}"/>
              </a:ext>
            </a:extLst>
          </p:cNvPr>
          <p:cNvSpPr txBox="1">
            <a:spLocks/>
          </p:cNvSpPr>
          <p:nvPr/>
        </p:nvSpPr>
        <p:spPr>
          <a:xfrm>
            <a:off x="415600" y="34914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111"/>
            </a:pPr>
            <a:r>
              <a:rPr lang="en-US" sz="3600" b="1">
                <a:latin typeface="Work Sans" pitchFamily="2" charset="77"/>
              </a:rPr>
              <a:t>Everything Is a Stream</a:t>
            </a:r>
            <a:endParaRPr lang="en-US" sz="3600" b="1" dirty="0">
              <a:latin typeface="Work Sans" pitchFamily="2" charset="77"/>
            </a:endParaRPr>
          </a:p>
        </p:txBody>
      </p:sp>
      <p:pic>
        <p:nvPicPr>
          <p:cNvPr id="6" name="Google Shape;271;p44">
            <a:extLst>
              <a:ext uri="{FF2B5EF4-FFF2-40B4-BE49-F238E27FC236}">
                <a16:creationId xmlns:a16="http://schemas.microsoft.com/office/drawing/2014/main" id="{5939C3FE-8721-64DD-E99E-958A30F9AD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7479" y="4176585"/>
            <a:ext cx="9497041" cy="2418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377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data platform&#10;&#10;Description automatically generated">
            <a:extLst>
              <a:ext uri="{FF2B5EF4-FFF2-40B4-BE49-F238E27FC236}">
                <a16:creationId xmlns:a16="http://schemas.microsoft.com/office/drawing/2014/main" id="{242178C8-F132-ED94-0449-CE6B6E3F3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220712"/>
            <a:ext cx="7937500" cy="6642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E0DFB7-7A75-3D7B-E2F7-7D093CED3AB6}"/>
              </a:ext>
            </a:extLst>
          </p:cNvPr>
          <p:cNvSpPr/>
          <p:nvPr/>
        </p:nvSpPr>
        <p:spPr>
          <a:xfrm>
            <a:off x="2908300" y="736600"/>
            <a:ext cx="3733800" cy="24130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AB28E1-F380-8392-008E-C28ECBD00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774700"/>
            <a:ext cx="11017059" cy="914400"/>
          </a:xfrm>
          <a:prstGeom prst="rect">
            <a:avLst/>
          </a:prstGeom>
        </p:spPr>
      </p:pic>
      <p:pic>
        <p:nvPicPr>
          <p:cNvPr id="18" name="Picture 17" descr="A diagram of a stream platform&#10;&#10;Description automatically generated">
            <a:extLst>
              <a:ext uri="{FF2B5EF4-FFF2-40B4-BE49-F238E27FC236}">
                <a16:creationId xmlns:a16="http://schemas.microsoft.com/office/drawing/2014/main" id="{31835C96-FE3F-946F-B10C-7827836F4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2076525"/>
            <a:ext cx="9319282" cy="42126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8D32CE-6F50-48E4-3E56-D4EAFE3E5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2" y="868274"/>
            <a:ext cx="12083156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3618496-99BD-7533-40CC-1883C3A96CB1}"/>
              </a:ext>
            </a:extLst>
          </p:cNvPr>
          <p:cNvSpPr/>
          <p:nvPr/>
        </p:nvSpPr>
        <p:spPr>
          <a:xfrm>
            <a:off x="6704363" y="1360501"/>
            <a:ext cx="2153411" cy="416443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1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0;p11">
            <a:extLst>
              <a:ext uri="{FF2B5EF4-FFF2-40B4-BE49-F238E27FC236}">
                <a16:creationId xmlns:a16="http://schemas.microsoft.com/office/drawing/2014/main" id="{09334F35-00C2-AD51-947F-5D7D0A7FB301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Infinite Stream Storage – Apache Pulsar</a:t>
            </a:r>
          </a:p>
        </p:txBody>
      </p:sp>
      <p:pic>
        <p:nvPicPr>
          <p:cNvPr id="2" name="Google Shape;495;p14">
            <a:extLst>
              <a:ext uri="{FF2B5EF4-FFF2-40B4-BE49-F238E27FC236}">
                <a16:creationId xmlns:a16="http://schemas.microsoft.com/office/drawing/2014/main" id="{52FC8ACA-2580-28B9-F59F-975D4362F3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4528" y="1605774"/>
            <a:ext cx="6798565" cy="45412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D52EC9-9840-51BE-25C7-D31B9399BDE8}"/>
              </a:ext>
            </a:extLst>
          </p:cNvPr>
          <p:cNvSpPr txBox="1"/>
          <p:nvPr/>
        </p:nvSpPr>
        <p:spPr>
          <a:xfrm>
            <a:off x="557558" y="1929161"/>
            <a:ext cx="4215161" cy="308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>
                <a:latin typeface="Work Sans" pitchFamily="2" charset="77"/>
              </a:rPr>
              <a:t>Apache Pulsar has a two-tiered architecture with separate Compute and Storage layers.</a:t>
            </a:r>
          </a:p>
          <a:p>
            <a:pPr marL="380990" indent="-380990">
              <a:spcAft>
                <a:spcPts val="1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latin typeface="Work Sans" pitchFamily="2" charset="77"/>
              </a:rPr>
              <a:t>Brokers</a:t>
            </a:r>
            <a:r>
              <a:rPr lang="en-US" sz="1800" dirty="0">
                <a:latin typeface="Work Sans" pitchFamily="2" charset="77"/>
              </a:rPr>
              <a:t> – A stateless serving layer that receive and deliver messages to clients.</a:t>
            </a:r>
          </a:p>
          <a:p>
            <a:pPr marL="380990" indent="-380990">
              <a:spcAft>
                <a:spcPts val="1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latin typeface="Work Sans" pitchFamily="2" charset="77"/>
              </a:rPr>
              <a:t>Bookies</a:t>
            </a:r>
            <a:r>
              <a:rPr lang="en-US" sz="1800" dirty="0">
                <a:latin typeface="Work Sans" pitchFamily="2" charset="77"/>
              </a:rPr>
              <a:t> – A stateful persistent layer that retains the messages to disk</a:t>
            </a:r>
          </a:p>
        </p:txBody>
      </p:sp>
    </p:spTree>
    <p:extLst>
      <p:ext uri="{BB962C8B-B14F-4D97-AF65-F5344CB8AC3E}">
        <p14:creationId xmlns:p14="http://schemas.microsoft.com/office/powerpoint/2010/main" val="38995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3"/>
          <p:cNvSpPr txBox="1">
            <a:spLocks noGrp="1"/>
          </p:cNvSpPr>
          <p:nvPr>
            <p:ph type="body" idx="1"/>
          </p:nvPr>
        </p:nvSpPr>
        <p:spPr>
          <a:xfrm>
            <a:off x="331833" y="4733233"/>
            <a:ext cx="3494800" cy="155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65751" indent="-267540">
              <a:buSzPts val="1000"/>
            </a:pPr>
            <a:r>
              <a:rPr lang="en-US" sz="1333"/>
              <a:t>“</a:t>
            </a:r>
            <a:r>
              <a:rPr lang="en-US" sz="1333">
                <a:latin typeface="Arial"/>
                <a:ea typeface="Arial"/>
                <a:cs typeface="Arial"/>
                <a:sym typeface="Arial"/>
              </a:rPr>
              <a:t>Bookies</a:t>
            </a:r>
            <a:r>
              <a:rPr lang="en-US" sz="1333"/>
              <a:t>”</a:t>
            </a:r>
            <a:endParaRPr sz="1333"/>
          </a:p>
          <a:p>
            <a:pPr marL="365751" indent="-267540">
              <a:buSzPts val="1000"/>
            </a:pPr>
            <a:r>
              <a:rPr lang="en-US" sz="1333"/>
              <a:t>Stores messages and cursors</a:t>
            </a:r>
            <a:endParaRPr sz="1333"/>
          </a:p>
          <a:p>
            <a:pPr marL="365751" indent="-267540">
              <a:buSzPts val="1000"/>
            </a:pPr>
            <a:r>
              <a:rPr lang="en-US" sz="1333"/>
              <a:t>Messages are grouped in segments/ledgers</a:t>
            </a:r>
            <a:endParaRPr sz="1333"/>
          </a:p>
          <a:p>
            <a:pPr marL="365751" indent="-267540">
              <a:buSzPts val="1000"/>
            </a:pPr>
            <a:r>
              <a:rPr lang="en-US" sz="1333"/>
              <a:t>A group of bookies form an “ensemble” to store a ledger</a:t>
            </a:r>
            <a:endParaRPr sz="1333"/>
          </a:p>
          <a:p>
            <a:pPr indent="0">
              <a:buNone/>
            </a:pPr>
            <a:endParaRPr/>
          </a:p>
        </p:txBody>
      </p:sp>
      <p:sp>
        <p:nvSpPr>
          <p:cNvPr id="767" name="Google Shape;767;p23"/>
          <p:cNvSpPr txBox="1">
            <a:spLocks noGrp="1"/>
          </p:cNvSpPr>
          <p:nvPr>
            <p:ph type="body" idx="1"/>
          </p:nvPr>
        </p:nvSpPr>
        <p:spPr>
          <a:xfrm>
            <a:off x="331833" y="1649500"/>
            <a:ext cx="3378400" cy="193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65751" indent="-267540">
              <a:buSzPts val="1000"/>
            </a:pPr>
            <a:r>
              <a:rPr lang="en-US" sz="1333" dirty="0"/>
              <a:t>“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Brokers</a:t>
            </a:r>
            <a:r>
              <a:rPr lang="en-US" sz="1333" dirty="0"/>
              <a:t>”</a:t>
            </a:r>
            <a:endParaRPr sz="1333" dirty="0"/>
          </a:p>
          <a:p>
            <a:pPr marL="365751" indent="-267540">
              <a:buSzPts val="1000"/>
            </a:pPr>
            <a:r>
              <a:rPr lang="en-US" sz="1333" dirty="0"/>
              <a:t>Handles message routing and connections</a:t>
            </a:r>
            <a:endParaRPr sz="1333" dirty="0"/>
          </a:p>
          <a:p>
            <a:pPr marL="365751" indent="-267540">
              <a:buSzPts val="1000"/>
            </a:pPr>
            <a:r>
              <a:rPr lang="en-US" sz="1333" dirty="0"/>
              <a:t>Stateless, but with caches</a:t>
            </a:r>
            <a:endParaRPr sz="1333" dirty="0"/>
          </a:p>
          <a:p>
            <a:pPr marL="365751" indent="-267540">
              <a:buSzPts val="1000"/>
            </a:pPr>
            <a:r>
              <a:rPr lang="en-US" sz="1333" dirty="0"/>
              <a:t>Automatic load-balancing</a:t>
            </a:r>
            <a:endParaRPr sz="1333" dirty="0"/>
          </a:p>
          <a:p>
            <a:pPr marL="365751" indent="-267540">
              <a:buSzPts val="1000"/>
            </a:pPr>
            <a:r>
              <a:rPr lang="en-US" sz="1333" dirty="0"/>
              <a:t>Topics are composed of </a:t>
            </a:r>
            <a:br>
              <a:rPr lang="en-US" sz="1333" dirty="0"/>
            </a:br>
            <a:r>
              <a:rPr lang="en-US" sz="1333" dirty="0"/>
              <a:t>multiple segments</a:t>
            </a:r>
            <a:endParaRPr sz="1333" dirty="0"/>
          </a:p>
        </p:txBody>
      </p:sp>
      <p:sp>
        <p:nvSpPr>
          <p:cNvPr id="768" name="Google Shape;768;p23"/>
          <p:cNvSpPr txBox="1">
            <a:spLocks noGrp="1"/>
          </p:cNvSpPr>
          <p:nvPr>
            <p:ph type="body" idx="1"/>
          </p:nvPr>
        </p:nvSpPr>
        <p:spPr>
          <a:xfrm>
            <a:off x="9331667" y="4100700"/>
            <a:ext cx="2735200" cy="13676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65751" indent="-182871">
              <a:buSzPts val="1000"/>
              <a:buNone/>
            </a:pPr>
            <a:endParaRPr sz="1333"/>
          </a:p>
          <a:p>
            <a:pPr marL="365751" indent="-267536">
              <a:spcBef>
                <a:spcPts val="1333"/>
              </a:spcBef>
              <a:buSzPts val="1000"/>
            </a:pPr>
            <a:r>
              <a:rPr lang="en-US" sz="1333"/>
              <a:t>Stores metadata for both Pulsar and BookKeeper</a:t>
            </a:r>
            <a:endParaRPr sz="1333"/>
          </a:p>
          <a:p>
            <a:pPr marL="365751" indent="-267536">
              <a:buSzPts val="1000"/>
            </a:pPr>
            <a:r>
              <a:rPr lang="en-US" sz="1333"/>
              <a:t>Service discovery</a:t>
            </a:r>
            <a:endParaRPr sz="1333"/>
          </a:p>
        </p:txBody>
      </p:sp>
      <p:sp>
        <p:nvSpPr>
          <p:cNvPr id="769" name="Google Shape;769;p23"/>
          <p:cNvSpPr/>
          <p:nvPr/>
        </p:nvSpPr>
        <p:spPr>
          <a:xfrm>
            <a:off x="8268600" y="2354700"/>
            <a:ext cx="3163200" cy="2180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cxnSp>
        <p:nvCxnSpPr>
          <p:cNvPr id="770" name="Google Shape;770;p23"/>
          <p:cNvCxnSpPr/>
          <p:nvPr/>
        </p:nvCxnSpPr>
        <p:spPr>
          <a:xfrm rot="10800000" flipH="1">
            <a:off x="7057733" y="3866467"/>
            <a:ext cx="1198000" cy="944400"/>
          </a:xfrm>
          <a:prstGeom prst="bentConnector3">
            <a:avLst>
              <a:gd name="adj1" fmla="val 5635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p23"/>
          <p:cNvSpPr/>
          <p:nvPr/>
        </p:nvSpPr>
        <p:spPr>
          <a:xfrm>
            <a:off x="3388733" y="1271733"/>
            <a:ext cx="4038800" cy="1937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sp>
        <p:nvSpPr>
          <p:cNvPr id="772" name="Google Shape;772;p23"/>
          <p:cNvSpPr/>
          <p:nvPr/>
        </p:nvSpPr>
        <p:spPr>
          <a:xfrm>
            <a:off x="3388733" y="4133633"/>
            <a:ext cx="4038800" cy="1937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pic>
        <p:nvPicPr>
          <p:cNvPr id="773" name="Google Shape;77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6633" y="1925618"/>
            <a:ext cx="3163001" cy="6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6083" y="4535401"/>
            <a:ext cx="3744117" cy="1133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5" name="Google Shape;775;p23"/>
          <p:cNvCxnSpPr>
            <a:endCxn id="772" idx="0"/>
          </p:cNvCxnSpPr>
          <p:nvPr/>
        </p:nvCxnSpPr>
        <p:spPr>
          <a:xfrm rot="-5400000" flipH="1">
            <a:off x="4793133" y="3518633"/>
            <a:ext cx="939600" cy="290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76" name="Google Shape;776;p23"/>
          <p:cNvSpPr txBox="1"/>
          <p:nvPr/>
        </p:nvSpPr>
        <p:spPr>
          <a:xfrm>
            <a:off x="4179100" y="3365684"/>
            <a:ext cx="1114800" cy="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00"/>
            </a:pPr>
            <a:r>
              <a:rPr lang="en-US" sz="1333" b="1"/>
              <a:t>Store Messages</a:t>
            </a:r>
            <a:endParaRPr sz="1333" b="1"/>
          </a:p>
        </p:txBody>
      </p:sp>
      <p:sp>
        <p:nvSpPr>
          <p:cNvPr id="777" name="Google Shape;777;p23"/>
          <p:cNvSpPr txBox="1"/>
          <p:nvPr/>
        </p:nvSpPr>
        <p:spPr>
          <a:xfrm>
            <a:off x="7489204" y="4930733"/>
            <a:ext cx="1780800" cy="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00"/>
            </a:pPr>
            <a:r>
              <a:rPr lang="en-US" sz="1333" b="1"/>
              <a:t>Metadata &amp; Service Discovery</a:t>
            </a:r>
            <a:endParaRPr sz="1333" b="1"/>
          </a:p>
        </p:txBody>
      </p:sp>
      <p:cxnSp>
        <p:nvCxnSpPr>
          <p:cNvPr id="778" name="Google Shape;778;p23"/>
          <p:cNvCxnSpPr>
            <a:stCxn id="771" idx="3"/>
            <a:endCxn id="769" idx="1"/>
          </p:cNvCxnSpPr>
          <p:nvPr/>
        </p:nvCxnSpPr>
        <p:spPr>
          <a:xfrm>
            <a:off x="7427533" y="2240333"/>
            <a:ext cx="841200" cy="12048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9" name="Google Shape;779;p23"/>
          <p:cNvSpPr txBox="1"/>
          <p:nvPr/>
        </p:nvSpPr>
        <p:spPr>
          <a:xfrm>
            <a:off x="7489187" y="1562267"/>
            <a:ext cx="1780800" cy="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00"/>
            </a:pPr>
            <a:r>
              <a:rPr lang="en-US" sz="1333" b="1"/>
              <a:t>Metadata &amp; Service Discovery</a:t>
            </a:r>
            <a:endParaRPr sz="1333" b="1"/>
          </a:p>
        </p:txBody>
      </p:sp>
      <p:sp>
        <p:nvSpPr>
          <p:cNvPr id="780" name="Google Shape;780;p23"/>
          <p:cNvSpPr txBox="1">
            <a:spLocks noGrp="1"/>
          </p:cNvSpPr>
          <p:nvPr>
            <p:ph type="title" idx="4294967295"/>
          </p:nvPr>
        </p:nvSpPr>
        <p:spPr>
          <a:xfrm>
            <a:off x="331833" y="186267"/>
            <a:ext cx="11444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00000"/>
              </a:lnSpc>
              <a:buSzPts val="2800"/>
            </a:pPr>
            <a:r>
              <a:rPr lang="en-US" sz="3600" b="1" dirty="0">
                <a:latin typeface="Work Sans" pitchFamily="2" charset="77"/>
                <a:ea typeface="Montserrat"/>
                <a:cs typeface="Montserrat"/>
                <a:sym typeface="Montserrat"/>
              </a:rPr>
              <a:t>Pulsar Cluster</a:t>
            </a:r>
            <a:endParaRPr sz="3600" b="1" dirty="0">
              <a:latin typeface="Work Sans" pitchFamily="2" charset="77"/>
              <a:ea typeface="Montserrat"/>
              <a:cs typeface="Montserrat"/>
              <a:sym typeface="Montserrat"/>
            </a:endParaRPr>
          </a:p>
        </p:txBody>
      </p:sp>
      <p:pic>
        <p:nvPicPr>
          <p:cNvPr id="781" name="Google Shape;78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7293" y="3643383"/>
            <a:ext cx="640873" cy="72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7482" y="3643384"/>
            <a:ext cx="707785" cy="726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3"/>
          <p:cNvPicPr preferRelativeResize="0"/>
          <p:nvPr/>
        </p:nvPicPr>
        <p:blipFill rotWithShape="1">
          <a:blip r:embed="rId7">
            <a:alphaModFix/>
          </a:blip>
          <a:srcRect l="18111" t="16226" r="56309" b="15531"/>
          <a:stretch/>
        </p:blipFill>
        <p:spPr>
          <a:xfrm>
            <a:off x="8580208" y="3534500"/>
            <a:ext cx="707800" cy="9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23"/>
          <p:cNvSpPr txBox="1"/>
          <p:nvPr/>
        </p:nvSpPr>
        <p:spPr>
          <a:xfrm>
            <a:off x="8268733" y="2425701"/>
            <a:ext cx="3098000" cy="114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SzPts val="2200"/>
            </a:pPr>
            <a:r>
              <a:rPr lang="en-US" sz="2933">
                <a:latin typeface="Work Sans SemiBold"/>
                <a:ea typeface="Work Sans SemiBold"/>
                <a:cs typeface="Work Sans SemiBold"/>
                <a:sym typeface="Work Sans SemiBold"/>
              </a:rPr>
              <a:t>MetaData Storage</a:t>
            </a:r>
            <a:endParaRPr sz="2933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1"/>
          <p:cNvSpPr txBox="1"/>
          <p:nvPr/>
        </p:nvSpPr>
        <p:spPr>
          <a:xfrm>
            <a:off x="4795400" y="951528"/>
            <a:ext cx="6928800" cy="334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>
              <a:buSzPts val="1200"/>
              <a:buFont typeface="Montserrat Medium"/>
              <a:buChar char="●"/>
            </a:pPr>
            <a:r>
              <a:rPr lang="en" sz="1600" dirty="0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Apache Pulsar Committer</a:t>
            </a:r>
            <a:r>
              <a:rPr lang="en" sz="1600" dirty="0">
                <a:latin typeface="Work Sans" pitchFamily="2" charset="77"/>
                <a:ea typeface="Montserrat Medium"/>
                <a:cs typeface="Montserrat Medium"/>
                <a:sym typeface="Montserrat Medium"/>
              </a:rPr>
              <a:t> </a:t>
            </a:r>
            <a:endParaRPr sz="1600" dirty="0">
              <a:latin typeface="Work Sans" pitchFamily="2" charset="77"/>
              <a:ea typeface="Montserrat Medium"/>
              <a:cs typeface="Montserrat Medium"/>
              <a:sym typeface="Montserrat Medium"/>
            </a:endParaRPr>
          </a:p>
          <a:p>
            <a:pPr marL="609585"/>
            <a:endParaRPr sz="1600" dirty="0">
              <a:latin typeface="Work Sans" pitchFamily="2" charset="77"/>
              <a:ea typeface="Montserrat Medium"/>
              <a:cs typeface="Montserrat Medium"/>
              <a:sym typeface="Montserrat Medium"/>
            </a:endParaRPr>
          </a:p>
          <a:p>
            <a:pPr marL="609585" indent="-406390">
              <a:buSzPts val="1200"/>
              <a:buFont typeface="Montserrat Medium"/>
              <a:buChar char="●"/>
            </a:pPr>
            <a:r>
              <a:rPr lang="en" sz="1600" dirty="0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Former Principal Software Engineer on Splunk’s messaging team responsible for Splunk’s internal Pulsar-as-a-Service platform. </a:t>
            </a:r>
            <a:endParaRPr sz="1600" dirty="0">
              <a:solidFill>
                <a:srgbClr val="353744"/>
              </a:solidFill>
              <a:latin typeface="Work Sans" pitchFamily="2" charset="77"/>
              <a:ea typeface="Montserrat"/>
              <a:cs typeface="Montserrat"/>
              <a:sym typeface="Montserrat"/>
            </a:endParaRPr>
          </a:p>
          <a:p>
            <a:pPr marL="609585"/>
            <a:endParaRPr sz="1600" dirty="0">
              <a:solidFill>
                <a:srgbClr val="353744"/>
              </a:solidFill>
              <a:latin typeface="Work Sans" pitchFamily="2" charset="77"/>
              <a:ea typeface="Montserrat"/>
              <a:cs typeface="Montserrat"/>
              <a:sym typeface="Montserrat"/>
            </a:endParaRPr>
          </a:p>
          <a:p>
            <a:pPr marL="609585" indent="-406390">
              <a:buSzPts val="1200"/>
              <a:buFont typeface="Montserrat Medium"/>
              <a:buChar char="●"/>
            </a:pPr>
            <a:r>
              <a:rPr lang="en" sz="1600" dirty="0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Former Director of Solution Architecture at </a:t>
            </a:r>
            <a:r>
              <a:rPr lang="en" sz="1600" dirty="0" err="1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Streamlio</a:t>
            </a:r>
            <a:r>
              <a:rPr lang="en" sz="1600" dirty="0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.</a:t>
            </a:r>
          </a:p>
          <a:p>
            <a:pPr marL="609585" indent="-406390">
              <a:buSzPts val="1200"/>
              <a:buFont typeface="Montserrat Medium"/>
              <a:buChar char="●"/>
            </a:pPr>
            <a:endParaRPr lang="en" sz="1600" dirty="0">
              <a:solidFill>
                <a:srgbClr val="353744"/>
              </a:solidFill>
              <a:latin typeface="Work Sans" pitchFamily="2" charset="77"/>
              <a:ea typeface="Montserrat"/>
              <a:cs typeface="Montserrat"/>
              <a:sym typeface="Montserrat"/>
            </a:endParaRPr>
          </a:p>
          <a:p>
            <a:pPr marL="609585" indent="-406390">
              <a:buSzPts val="1200"/>
              <a:buFont typeface="Montserrat Medium"/>
              <a:buChar char="●"/>
            </a:pPr>
            <a:r>
              <a:rPr lang="en" sz="1600" dirty="0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Global practice director of Professional Services at Hortonworks.</a:t>
            </a:r>
          </a:p>
          <a:p>
            <a:pPr marL="609585" indent="-406390">
              <a:buSzPts val="1200"/>
              <a:buFont typeface="Montserrat Medium"/>
              <a:buChar char="●"/>
            </a:pPr>
            <a:endParaRPr sz="16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585"/>
            <a:endParaRPr sz="2533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2" name="Google Shape;2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1282" y="4164111"/>
            <a:ext cx="1489435" cy="4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384" y="4870754"/>
            <a:ext cx="1507215" cy="55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9648" y="4034005"/>
            <a:ext cx="1434733" cy="43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4516" y="4810961"/>
            <a:ext cx="2536400" cy="68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4401" y="1288667"/>
            <a:ext cx="2279200" cy="227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9" name="Google Shape;219;p51"/>
          <p:cNvSpPr txBox="1"/>
          <p:nvPr/>
        </p:nvSpPr>
        <p:spPr>
          <a:xfrm>
            <a:off x="1214600" y="3714000"/>
            <a:ext cx="2718800" cy="7592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David Kjerrumgaard</a:t>
            </a:r>
            <a:endParaRPr sz="1867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ctr"/>
            <a:r>
              <a:rPr lang="en" sz="1467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Developer Advocate</a:t>
            </a:r>
            <a:endParaRPr sz="1467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40AE67C-2BBC-ECF3-35A0-151BD0184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8701" y="4731866"/>
            <a:ext cx="1624156" cy="100651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AB8EBE8-F945-6512-3079-BC6B853E7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307" y="3926537"/>
            <a:ext cx="21971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600" b="1" dirty="0">
                <a:latin typeface="Work Sans" pitchFamily="2" charset="77"/>
                <a:ea typeface="Montserrat"/>
                <a:cs typeface="Montserrat"/>
                <a:sym typeface="Montserrat"/>
              </a:rPr>
              <a:t>Logical Architecture</a:t>
            </a:r>
            <a:endParaRPr sz="3600" b="1" dirty="0">
              <a:latin typeface="Work Sans" pitchFamily="2" charset="77"/>
            </a:endParaRPr>
          </a:p>
        </p:txBody>
      </p:sp>
      <p:cxnSp>
        <p:nvCxnSpPr>
          <p:cNvPr id="1743" name="Google Shape;1743;p20"/>
          <p:cNvCxnSpPr/>
          <p:nvPr/>
        </p:nvCxnSpPr>
        <p:spPr>
          <a:xfrm>
            <a:off x="6525487" y="2243511"/>
            <a:ext cx="0" cy="5916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44" name="Google Shape;1744;p20"/>
          <p:cNvSpPr/>
          <p:nvPr/>
        </p:nvSpPr>
        <p:spPr>
          <a:xfrm>
            <a:off x="9130405" y="3911295"/>
            <a:ext cx="2422400" cy="49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1C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31C256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Tenants</a:t>
            </a:r>
            <a:endParaRPr sz="1467">
              <a:solidFill>
                <a:srgbClr val="31C256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31C256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(Compliance)</a:t>
            </a:r>
            <a:endParaRPr sz="1467">
              <a:solidFill>
                <a:srgbClr val="31C256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45" name="Google Shape;1745;p20"/>
          <p:cNvSpPr/>
          <p:nvPr/>
        </p:nvSpPr>
        <p:spPr>
          <a:xfrm>
            <a:off x="1683805" y="3918195"/>
            <a:ext cx="2422400" cy="49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1C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31C256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Tenants</a:t>
            </a:r>
            <a:endParaRPr sz="1467">
              <a:solidFill>
                <a:srgbClr val="31C256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31C256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(Data Services)</a:t>
            </a:r>
            <a:endParaRPr sz="1467">
              <a:solidFill>
                <a:srgbClr val="31C256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46" name="Google Shape;1746;p20"/>
          <p:cNvSpPr/>
          <p:nvPr/>
        </p:nvSpPr>
        <p:spPr>
          <a:xfrm>
            <a:off x="1533251" y="5023584"/>
            <a:ext cx="1818400" cy="49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816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8160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Namespace</a:t>
            </a:r>
            <a:endParaRPr sz="1467">
              <a:solidFill>
                <a:srgbClr val="8160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8160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(Microservices)</a:t>
            </a:r>
            <a:endParaRPr sz="1467">
              <a:solidFill>
                <a:srgbClr val="8160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47" name="Google Shape;1747;p20"/>
          <p:cNvSpPr/>
          <p:nvPr/>
        </p:nvSpPr>
        <p:spPr>
          <a:xfrm>
            <a:off x="563851" y="6007717"/>
            <a:ext cx="1656800" cy="4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Topic-1</a:t>
            </a:r>
            <a:endParaRPr sz="1467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(Cust Auth)</a:t>
            </a:r>
            <a:endParaRPr sz="1467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48" name="Google Shape;1748;p20"/>
          <p:cNvSpPr/>
          <p:nvPr/>
        </p:nvSpPr>
        <p:spPr>
          <a:xfrm>
            <a:off x="2370317" y="6007684"/>
            <a:ext cx="1818400" cy="4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Topic-1</a:t>
            </a:r>
            <a:endParaRPr sz="1467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200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(Location Resolution)</a:t>
            </a:r>
            <a:endParaRPr sz="1200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49" name="Google Shape;1749;p20"/>
          <p:cNvSpPr/>
          <p:nvPr/>
        </p:nvSpPr>
        <p:spPr>
          <a:xfrm>
            <a:off x="4293751" y="6007684"/>
            <a:ext cx="1656800" cy="4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Topic-2</a:t>
            </a:r>
            <a:endParaRPr sz="1467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(Demographics)</a:t>
            </a:r>
            <a:endParaRPr sz="1467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50" name="Google Shape;1750;p20"/>
          <p:cNvSpPr/>
          <p:nvPr/>
        </p:nvSpPr>
        <p:spPr>
          <a:xfrm>
            <a:off x="6158717" y="6007684"/>
            <a:ext cx="1740000" cy="4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Topic-1</a:t>
            </a:r>
            <a:endParaRPr sz="1467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(Budgeted Spend)</a:t>
            </a:r>
            <a:endParaRPr sz="1467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51" name="Google Shape;1751;p20"/>
          <p:cNvSpPr/>
          <p:nvPr/>
        </p:nvSpPr>
        <p:spPr>
          <a:xfrm>
            <a:off x="8023684" y="6007684"/>
            <a:ext cx="1656800" cy="4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Topic-1</a:t>
            </a:r>
            <a:endParaRPr sz="1467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(Acct History)</a:t>
            </a:r>
            <a:endParaRPr sz="1467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52" name="Google Shape;1752;p20"/>
          <p:cNvSpPr/>
          <p:nvPr/>
        </p:nvSpPr>
        <p:spPr>
          <a:xfrm>
            <a:off x="9971184" y="6007684"/>
            <a:ext cx="1656800" cy="46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Topic-1</a:t>
            </a:r>
            <a:endParaRPr sz="1467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FF9300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(Risk Detection)</a:t>
            </a:r>
            <a:endParaRPr sz="1467">
              <a:solidFill>
                <a:srgbClr val="FF9300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cxnSp>
        <p:nvCxnSpPr>
          <p:cNvPr id="1753" name="Google Shape;1753;p20"/>
          <p:cNvCxnSpPr>
            <a:stCxn id="1746" idx="2"/>
            <a:endCxn id="1747" idx="0"/>
          </p:cNvCxnSpPr>
          <p:nvPr/>
        </p:nvCxnSpPr>
        <p:spPr>
          <a:xfrm flipH="1">
            <a:off x="1392451" y="5521984"/>
            <a:ext cx="1050000" cy="4856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4" name="Google Shape;1754;p20"/>
          <p:cNvCxnSpPr>
            <a:endCxn id="1748" idx="0"/>
          </p:cNvCxnSpPr>
          <p:nvPr/>
        </p:nvCxnSpPr>
        <p:spPr>
          <a:xfrm flipH="1">
            <a:off x="3279517" y="5501284"/>
            <a:ext cx="1370800" cy="5064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5" name="Google Shape;1755;p20"/>
          <p:cNvCxnSpPr>
            <a:endCxn id="1749" idx="0"/>
          </p:cNvCxnSpPr>
          <p:nvPr/>
        </p:nvCxnSpPr>
        <p:spPr>
          <a:xfrm>
            <a:off x="4633351" y="5524084"/>
            <a:ext cx="488800" cy="4836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6" name="Google Shape;1756;p20"/>
          <p:cNvCxnSpPr>
            <a:endCxn id="1750" idx="0"/>
          </p:cNvCxnSpPr>
          <p:nvPr/>
        </p:nvCxnSpPr>
        <p:spPr>
          <a:xfrm>
            <a:off x="6713517" y="5501684"/>
            <a:ext cx="315200" cy="5060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7" name="Google Shape;1757;p20"/>
          <p:cNvCxnSpPr>
            <a:endCxn id="1751" idx="0"/>
          </p:cNvCxnSpPr>
          <p:nvPr/>
        </p:nvCxnSpPr>
        <p:spPr>
          <a:xfrm>
            <a:off x="8694484" y="5522084"/>
            <a:ext cx="157600" cy="4856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58" name="Google Shape;1758;p20"/>
          <p:cNvCxnSpPr>
            <a:endCxn id="1752" idx="0"/>
          </p:cNvCxnSpPr>
          <p:nvPr/>
        </p:nvCxnSpPr>
        <p:spPr>
          <a:xfrm>
            <a:off x="10799584" y="5511684"/>
            <a:ext cx="0" cy="4960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59" name="Google Shape;1759;p20"/>
          <p:cNvSpPr/>
          <p:nvPr/>
        </p:nvSpPr>
        <p:spPr>
          <a:xfrm>
            <a:off x="3536451" y="5016084"/>
            <a:ext cx="1818400" cy="49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816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8160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Namespace</a:t>
            </a:r>
            <a:endParaRPr sz="1467">
              <a:solidFill>
                <a:srgbClr val="8160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8160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(ETL)</a:t>
            </a:r>
            <a:endParaRPr sz="1467">
              <a:solidFill>
                <a:srgbClr val="8160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60" name="Google Shape;1760;p20"/>
          <p:cNvSpPr/>
          <p:nvPr/>
        </p:nvSpPr>
        <p:spPr>
          <a:xfrm>
            <a:off x="5622151" y="5016084"/>
            <a:ext cx="1818400" cy="49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816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8160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Namespace</a:t>
            </a:r>
            <a:endParaRPr sz="1467">
              <a:solidFill>
                <a:srgbClr val="8160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8160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(Campaigns)</a:t>
            </a:r>
            <a:endParaRPr sz="1467">
              <a:solidFill>
                <a:srgbClr val="8160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61" name="Google Shape;1761;p20"/>
          <p:cNvSpPr/>
          <p:nvPr/>
        </p:nvSpPr>
        <p:spPr>
          <a:xfrm>
            <a:off x="7707851" y="5016084"/>
            <a:ext cx="1818400" cy="49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816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8160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Namespace</a:t>
            </a:r>
            <a:endParaRPr sz="1467">
              <a:solidFill>
                <a:srgbClr val="8160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8160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(ETL)</a:t>
            </a:r>
            <a:endParaRPr sz="1467">
              <a:solidFill>
                <a:srgbClr val="8160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cxnSp>
        <p:nvCxnSpPr>
          <p:cNvPr id="1762" name="Google Shape;1762;p20"/>
          <p:cNvCxnSpPr>
            <a:stCxn id="1745" idx="2"/>
            <a:endCxn id="1746" idx="0"/>
          </p:cNvCxnSpPr>
          <p:nvPr/>
        </p:nvCxnSpPr>
        <p:spPr>
          <a:xfrm flipH="1">
            <a:off x="2442605" y="4416595"/>
            <a:ext cx="452400" cy="6068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3" name="Google Shape;1763;p20"/>
          <p:cNvCxnSpPr>
            <a:stCxn id="1764" idx="2"/>
            <a:endCxn id="1759" idx="0"/>
          </p:cNvCxnSpPr>
          <p:nvPr/>
        </p:nvCxnSpPr>
        <p:spPr>
          <a:xfrm flipH="1">
            <a:off x="4445505" y="4409695"/>
            <a:ext cx="2080000" cy="6064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5" name="Google Shape;1765;p20"/>
          <p:cNvCxnSpPr>
            <a:stCxn id="1764" idx="2"/>
            <a:endCxn id="1760" idx="0"/>
          </p:cNvCxnSpPr>
          <p:nvPr/>
        </p:nvCxnSpPr>
        <p:spPr>
          <a:xfrm>
            <a:off x="6525505" y="4409695"/>
            <a:ext cx="6000" cy="6064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6" name="Google Shape;1766;p20"/>
          <p:cNvCxnSpPr>
            <a:stCxn id="1744" idx="2"/>
          </p:cNvCxnSpPr>
          <p:nvPr/>
        </p:nvCxnSpPr>
        <p:spPr>
          <a:xfrm flipH="1">
            <a:off x="8816005" y="4409695"/>
            <a:ext cx="1525600" cy="6064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7" name="Google Shape;1767;p20"/>
          <p:cNvCxnSpPr>
            <a:endCxn id="1745" idx="0"/>
          </p:cNvCxnSpPr>
          <p:nvPr/>
        </p:nvCxnSpPr>
        <p:spPr>
          <a:xfrm flipH="1">
            <a:off x="2895005" y="3326595"/>
            <a:ext cx="3630400" cy="5916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8" name="Google Shape;1768;p20"/>
          <p:cNvCxnSpPr/>
          <p:nvPr/>
        </p:nvCxnSpPr>
        <p:spPr>
          <a:xfrm>
            <a:off x="6525553" y="3326744"/>
            <a:ext cx="0" cy="5916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9" name="Google Shape;1769;p20"/>
          <p:cNvCxnSpPr>
            <a:endCxn id="1744" idx="0"/>
          </p:cNvCxnSpPr>
          <p:nvPr/>
        </p:nvCxnSpPr>
        <p:spPr>
          <a:xfrm>
            <a:off x="6525605" y="3326895"/>
            <a:ext cx="3816000" cy="5844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64" name="Google Shape;1764;p20"/>
          <p:cNvSpPr/>
          <p:nvPr/>
        </p:nvSpPr>
        <p:spPr>
          <a:xfrm>
            <a:off x="5314305" y="3911295"/>
            <a:ext cx="2422400" cy="49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1C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31C256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Tenants</a:t>
            </a:r>
            <a:endParaRPr sz="1467">
              <a:solidFill>
                <a:srgbClr val="31C256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31C256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(Marketing)</a:t>
            </a:r>
            <a:endParaRPr sz="1467">
              <a:solidFill>
                <a:srgbClr val="31C256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770" name="Google Shape;1770;p20"/>
          <p:cNvSpPr/>
          <p:nvPr/>
        </p:nvSpPr>
        <p:spPr>
          <a:xfrm>
            <a:off x="9699417" y="5016084"/>
            <a:ext cx="1818400" cy="49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816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8160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Namespace</a:t>
            </a:r>
            <a:endParaRPr sz="1467">
              <a:solidFill>
                <a:srgbClr val="8160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algn="ctr">
              <a:buClr>
                <a:srgbClr val="FFFFFF"/>
              </a:buClr>
              <a:buSzPts val="1400"/>
            </a:pPr>
            <a:r>
              <a:rPr lang="en-US" sz="1467">
                <a:solidFill>
                  <a:srgbClr val="8160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(Risk Assessment)</a:t>
            </a:r>
            <a:endParaRPr sz="1867">
              <a:solidFill>
                <a:srgbClr val="8160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cxnSp>
        <p:nvCxnSpPr>
          <p:cNvPr id="1771" name="Google Shape;1771;p20"/>
          <p:cNvCxnSpPr/>
          <p:nvPr/>
        </p:nvCxnSpPr>
        <p:spPr>
          <a:xfrm>
            <a:off x="10341605" y="4409695"/>
            <a:ext cx="417600" cy="5844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72" name="Google Shape;1772;p20"/>
          <p:cNvSpPr/>
          <p:nvPr/>
        </p:nvSpPr>
        <p:spPr>
          <a:xfrm>
            <a:off x="563933" y="1604633"/>
            <a:ext cx="11064000" cy="763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057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2400">
                <a:solidFill>
                  <a:srgbClr val="0573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         Pulsar Instance</a:t>
            </a:r>
            <a:endParaRPr sz="2400">
              <a:solidFill>
                <a:srgbClr val="0573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1773" name="Google Shape;177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9369" y="1741100"/>
            <a:ext cx="673912" cy="4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20"/>
          <p:cNvSpPr/>
          <p:nvPr/>
        </p:nvSpPr>
        <p:spPr>
          <a:xfrm>
            <a:off x="4428953" y="2828344"/>
            <a:ext cx="4193200" cy="49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57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FFFFFF"/>
              </a:buClr>
              <a:buSzPts val="1400"/>
            </a:pPr>
            <a:r>
              <a:rPr lang="en-US" sz="1867">
                <a:solidFill>
                  <a:srgbClr val="0573FF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Pulsar Cluster</a:t>
            </a:r>
            <a:endParaRPr sz="1867">
              <a:solidFill>
                <a:srgbClr val="0573FF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Lab #1: Running Pulsar</a:t>
            </a: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281478"/>
            <a:ext cx="11131868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QR Code to the </a:t>
            </a:r>
            <a:r>
              <a:rPr lang="en-US" sz="2400" dirty="0" err="1">
                <a:latin typeface="Work Sans" pitchFamily="2" charset="77"/>
              </a:rPr>
              <a:t>Github</a:t>
            </a:r>
            <a:r>
              <a:rPr lang="en-US" sz="2400" dirty="0">
                <a:latin typeface="Work Sans" pitchFamily="2" charset="77"/>
              </a:rPr>
              <a:t> repo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Docker run command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A couple of commands to test pulsar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D1DB6F-9A3E-07B3-3410-ED43B00F1008}"/>
              </a:ext>
            </a:extLst>
          </p:cNvPr>
          <p:cNvSpPr/>
          <p:nvPr/>
        </p:nvSpPr>
        <p:spPr>
          <a:xfrm>
            <a:off x="9996616" y="864973"/>
            <a:ext cx="1149179" cy="1025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3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/>
        </p:nvSpPr>
        <p:spPr>
          <a:xfrm>
            <a:off x="1617400" y="2428867"/>
            <a:ext cx="8957200" cy="157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66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</a:t>
            </a:r>
            <a:endParaRPr sz="8666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236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/>
          <p:cNvSpPr txBox="1"/>
          <p:nvPr/>
        </p:nvSpPr>
        <p:spPr>
          <a:xfrm>
            <a:off x="622301" y="2819404"/>
            <a:ext cx="3848100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Streaming</a:t>
            </a:r>
          </a:p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Data Source</a:t>
            </a:r>
            <a:endParaRPr sz="1867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65469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 Coinbase WebSocket API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357678"/>
            <a:ext cx="10811588" cy="78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To receive data, you must send a subscribe message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151E9-4A6D-403A-7F47-976E2E7D07F1}"/>
              </a:ext>
            </a:extLst>
          </p:cNvPr>
          <p:cNvSpPr txBox="1"/>
          <p:nvPr/>
        </p:nvSpPr>
        <p:spPr>
          <a:xfrm>
            <a:off x="1371601" y="2487706"/>
            <a:ext cx="4343400" cy="34163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"type": "subscribe",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"channels": [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"ticker",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"rfq_matches",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"auctionfeed"],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"product_ids": [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"ETH-USD",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"BTC-USD",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...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] 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9EEFB3-AE83-CBFC-0383-1F17410E829E}"/>
              </a:ext>
            </a:extLst>
          </p:cNvPr>
          <p:cNvCxnSpPr>
            <a:cxnSpLocks/>
          </p:cNvCxnSpPr>
          <p:nvPr/>
        </p:nvCxnSpPr>
        <p:spPr>
          <a:xfrm flipH="1">
            <a:off x="4921624" y="2998694"/>
            <a:ext cx="1667435" cy="564777"/>
          </a:xfrm>
          <a:prstGeom prst="straightConnector1">
            <a:avLst/>
          </a:prstGeom>
          <a:ln w="28575"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7122CA-042A-C329-6789-802720F2F159}"/>
              </a:ext>
            </a:extLst>
          </p:cNvPr>
          <p:cNvCxnSpPr>
            <a:cxnSpLocks/>
          </p:cNvCxnSpPr>
          <p:nvPr/>
        </p:nvCxnSpPr>
        <p:spPr>
          <a:xfrm flipH="1" flipV="1">
            <a:off x="4809566" y="4704650"/>
            <a:ext cx="1667435" cy="190079"/>
          </a:xfrm>
          <a:prstGeom prst="straightConnector1">
            <a:avLst/>
          </a:prstGeom>
          <a:ln w="28575"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01;p11">
            <a:extLst>
              <a:ext uri="{FF2B5EF4-FFF2-40B4-BE49-F238E27FC236}">
                <a16:creationId xmlns:a16="http://schemas.microsoft.com/office/drawing/2014/main" id="{8D869DE8-EFB3-4877-38C7-D01F1A4EB039}"/>
              </a:ext>
            </a:extLst>
          </p:cNvPr>
          <p:cNvSpPr txBox="1"/>
          <p:nvPr/>
        </p:nvSpPr>
        <p:spPr>
          <a:xfrm>
            <a:off x="6589059" y="2411914"/>
            <a:ext cx="5164643" cy="115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>
              <a:spcBef>
                <a:spcPts val="1333"/>
              </a:spcBef>
              <a:buClr>
                <a:srgbClr val="00B0F0"/>
              </a:buClr>
            </a:pPr>
            <a:r>
              <a:rPr lang="en-US" sz="2400" dirty="0">
                <a:latin typeface="Work Sans" pitchFamily="2" charset="77"/>
              </a:rPr>
              <a:t>You can subscribe to multiple channels (data types)</a:t>
            </a:r>
          </a:p>
        </p:txBody>
      </p:sp>
      <p:sp>
        <p:nvSpPr>
          <p:cNvPr id="12" name="Google Shape;201;p11">
            <a:extLst>
              <a:ext uri="{FF2B5EF4-FFF2-40B4-BE49-F238E27FC236}">
                <a16:creationId xmlns:a16="http://schemas.microsoft.com/office/drawing/2014/main" id="{AE832660-AC9A-D09D-639A-AB7DEEE7CE7F}"/>
              </a:ext>
            </a:extLst>
          </p:cNvPr>
          <p:cNvSpPr txBox="1"/>
          <p:nvPr/>
        </p:nvSpPr>
        <p:spPr>
          <a:xfrm>
            <a:off x="6570644" y="4223910"/>
            <a:ext cx="5164643" cy="115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>
              <a:spcBef>
                <a:spcPts val="1333"/>
              </a:spcBef>
              <a:buClr>
                <a:srgbClr val="00B0F0"/>
              </a:buClr>
            </a:pPr>
            <a:r>
              <a:rPr lang="en-US" sz="2400" dirty="0">
                <a:latin typeface="Work Sans" pitchFamily="2" charset="77"/>
              </a:rPr>
              <a:t>You can subscribe to multiple crypto pairs.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09C95F9-0047-0B84-41DD-E320BB53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481" y="339588"/>
            <a:ext cx="2036180" cy="203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Websocket Data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60F1BD2-8FE8-6D83-FEFC-B2877D883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137" y="306600"/>
            <a:ext cx="6277409" cy="6536693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FC360114-3FF8-A26A-2A4E-0960FE0A9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01" y="1231815"/>
            <a:ext cx="7314429" cy="5319585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0870CBC-F4F5-6668-5612-B5080CCF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141" y="1459183"/>
            <a:ext cx="10471695" cy="47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5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281886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Phase One: Live Data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FD8FC1D0-53C7-B782-4A44-B09910B7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4" y="4183688"/>
            <a:ext cx="12700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8EA2C32-98BB-E8DE-E7F7-518A9C01D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3" y="5784851"/>
            <a:ext cx="9779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F1781820-2E26-F552-B179-108C47DA73F8}"/>
              </a:ext>
            </a:extLst>
          </p:cNvPr>
          <p:cNvCxnSpPr>
            <a:cxnSpLocks/>
            <a:endCxn id="1044" idx="0"/>
          </p:cNvCxnSpPr>
          <p:nvPr/>
        </p:nvCxnSpPr>
        <p:spPr>
          <a:xfrm rot="5400000">
            <a:off x="990492" y="5225789"/>
            <a:ext cx="650054" cy="468071"/>
          </a:xfrm>
          <a:prstGeom prst="curvedConnector3">
            <a:avLst>
              <a:gd name="adj1" fmla="val 500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A8D3D936-DD7A-889C-971E-41A486BB54B3}"/>
              </a:ext>
            </a:extLst>
          </p:cNvPr>
          <p:cNvCxnSpPr>
            <a:cxnSpLocks/>
            <a:stCxn id="1042" idx="0"/>
          </p:cNvCxnSpPr>
          <p:nvPr/>
        </p:nvCxnSpPr>
        <p:spPr>
          <a:xfrm rot="5400000" flipH="1" flipV="1">
            <a:off x="1730203" y="3352987"/>
            <a:ext cx="650053" cy="1011351"/>
          </a:xfrm>
          <a:prstGeom prst="curvedConnector2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24">
            <a:extLst>
              <a:ext uri="{FF2B5EF4-FFF2-40B4-BE49-F238E27FC236}">
                <a16:creationId xmlns:a16="http://schemas.microsoft.com/office/drawing/2014/main" id="{93CE2D18-87E4-1063-FEE1-023EED330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42" y="3005580"/>
            <a:ext cx="1410614" cy="136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FF3C5D35-90BA-9ED9-0013-7007F3ACB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6" y="1365505"/>
            <a:ext cx="2322802" cy="15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80E06A4-A7B7-ABE1-AE4B-ECF10D22EC9B}"/>
              </a:ext>
            </a:extLst>
          </p:cNvPr>
          <p:cNvSpPr/>
          <p:nvPr/>
        </p:nvSpPr>
        <p:spPr>
          <a:xfrm>
            <a:off x="451104" y="1286112"/>
            <a:ext cx="3465988" cy="4226702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4236"/>
                      <a:gd name="connsiteY0" fmla="*/ 704464 h 4226702"/>
                      <a:gd name="connsiteX1" fmla="*/ 704464 w 6854236"/>
                      <a:gd name="connsiteY1" fmla="*/ 0 h 4226702"/>
                      <a:gd name="connsiteX2" fmla="*/ 6149772 w 6854236"/>
                      <a:gd name="connsiteY2" fmla="*/ 0 h 4226702"/>
                      <a:gd name="connsiteX3" fmla="*/ 6854236 w 6854236"/>
                      <a:gd name="connsiteY3" fmla="*/ 704464 h 4226702"/>
                      <a:gd name="connsiteX4" fmla="*/ 6854236 w 6854236"/>
                      <a:gd name="connsiteY4" fmla="*/ 3522238 h 4226702"/>
                      <a:gd name="connsiteX5" fmla="*/ 6149772 w 6854236"/>
                      <a:gd name="connsiteY5" fmla="*/ 4226702 h 4226702"/>
                      <a:gd name="connsiteX6" fmla="*/ 704464 w 6854236"/>
                      <a:gd name="connsiteY6" fmla="*/ 4226702 h 4226702"/>
                      <a:gd name="connsiteX7" fmla="*/ 0 w 6854236"/>
                      <a:gd name="connsiteY7" fmla="*/ 3522238 h 4226702"/>
                      <a:gd name="connsiteX8" fmla="*/ 0 w 6854236"/>
                      <a:gd name="connsiteY8" fmla="*/ 704464 h 4226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54236" h="4226702" extrusionOk="0">
                        <a:moveTo>
                          <a:pt x="0" y="704464"/>
                        </a:moveTo>
                        <a:cubicBezTo>
                          <a:pt x="-56616" y="280477"/>
                          <a:pt x="291983" y="8788"/>
                          <a:pt x="704464" y="0"/>
                        </a:cubicBezTo>
                        <a:cubicBezTo>
                          <a:pt x="2098481" y="132882"/>
                          <a:pt x="4626211" y="-84951"/>
                          <a:pt x="6149772" y="0"/>
                        </a:cubicBezTo>
                        <a:cubicBezTo>
                          <a:pt x="6513136" y="25098"/>
                          <a:pt x="6853233" y="320943"/>
                          <a:pt x="6854236" y="704464"/>
                        </a:cubicBezTo>
                        <a:cubicBezTo>
                          <a:pt x="6874423" y="1857449"/>
                          <a:pt x="7006716" y="3128637"/>
                          <a:pt x="6854236" y="3522238"/>
                        </a:cubicBezTo>
                        <a:cubicBezTo>
                          <a:pt x="6880278" y="3914392"/>
                          <a:pt x="6571781" y="4158903"/>
                          <a:pt x="6149772" y="4226702"/>
                        </a:cubicBezTo>
                        <a:cubicBezTo>
                          <a:pt x="5593460" y="4314341"/>
                          <a:pt x="3160104" y="4154023"/>
                          <a:pt x="704464" y="4226702"/>
                        </a:cubicBezTo>
                        <a:cubicBezTo>
                          <a:pt x="314848" y="4221443"/>
                          <a:pt x="-33898" y="3958411"/>
                          <a:pt x="0" y="3522238"/>
                        </a:cubicBezTo>
                        <a:cubicBezTo>
                          <a:pt x="-38581" y="2712986"/>
                          <a:pt x="63341" y="1011915"/>
                          <a:pt x="0" y="7044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8E39B1F5-8C65-0122-19A9-136D3F99D7A7}"/>
              </a:ext>
            </a:extLst>
          </p:cNvPr>
          <p:cNvSpPr txBox="1"/>
          <p:nvPr/>
        </p:nvSpPr>
        <p:spPr>
          <a:xfrm>
            <a:off x="5427524" y="1581590"/>
            <a:ext cx="5977762" cy="152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We will use Pulsar’s built-in connector framework to ingest the data.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4059D8-B57A-B79E-ED5F-C2543D8359DA}"/>
              </a:ext>
            </a:extLst>
          </p:cNvPr>
          <p:cNvSpPr/>
          <p:nvPr/>
        </p:nvSpPr>
        <p:spPr>
          <a:xfrm>
            <a:off x="9996616" y="864973"/>
            <a:ext cx="1149179" cy="1025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01;p11">
            <a:extLst>
              <a:ext uri="{FF2B5EF4-FFF2-40B4-BE49-F238E27FC236}">
                <a16:creationId xmlns:a16="http://schemas.microsoft.com/office/drawing/2014/main" id="{639F83ED-B305-E539-BBBC-5B58DB2D03E3}"/>
              </a:ext>
            </a:extLst>
          </p:cNvPr>
          <p:cNvSpPr txBox="1"/>
          <p:nvPr/>
        </p:nvSpPr>
        <p:spPr>
          <a:xfrm>
            <a:off x="5427524" y="3364409"/>
            <a:ext cx="5977762" cy="78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Learn more about Pulsar I/O</a:t>
            </a:r>
          </a:p>
        </p:txBody>
      </p:sp>
    </p:spTree>
    <p:extLst>
      <p:ext uri="{BB962C8B-B14F-4D97-AF65-F5344CB8AC3E}">
        <p14:creationId xmlns:p14="http://schemas.microsoft.com/office/powerpoint/2010/main" val="339611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Lab #2: Starting the Data Stream</a:t>
            </a: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281478"/>
            <a:ext cx="11131868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QR Code to the </a:t>
            </a:r>
            <a:r>
              <a:rPr lang="en-US" sz="2400" dirty="0" err="1">
                <a:latin typeface="Work Sans" pitchFamily="2" charset="77"/>
              </a:rPr>
              <a:t>Github</a:t>
            </a:r>
            <a:r>
              <a:rPr lang="en-US" sz="2400" dirty="0">
                <a:latin typeface="Work Sans" pitchFamily="2" charset="77"/>
              </a:rPr>
              <a:t> repo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Docker run command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A couple of commands to test pulsar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D1DB6F-9A3E-07B3-3410-ED43B00F1008}"/>
              </a:ext>
            </a:extLst>
          </p:cNvPr>
          <p:cNvSpPr/>
          <p:nvPr/>
        </p:nvSpPr>
        <p:spPr>
          <a:xfrm>
            <a:off x="9996616" y="864973"/>
            <a:ext cx="1149179" cy="1025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7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/>
          <p:cNvSpPr txBox="1"/>
          <p:nvPr/>
        </p:nvSpPr>
        <p:spPr>
          <a:xfrm>
            <a:off x="622301" y="2819404"/>
            <a:ext cx="3848100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Stream</a:t>
            </a:r>
          </a:p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Processing</a:t>
            </a:r>
            <a:endParaRPr sz="1867" dirty="0">
              <a:latin typeface="Work Sans" pitchFamily="2" charset="77"/>
            </a:endParaRPr>
          </a:p>
        </p:txBody>
      </p:sp>
      <p:pic>
        <p:nvPicPr>
          <p:cNvPr id="2" name="Picture 1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39304C6D-F202-541D-AF0B-C72087C9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17" y="1165123"/>
            <a:ext cx="6210381" cy="47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age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0C022377-FAF1-5D30-41E5-56D5F965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508000"/>
            <a:ext cx="8747760" cy="3124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00F287-312B-5C7B-E5D6-563D601E5893}"/>
              </a:ext>
            </a:extLst>
          </p:cNvPr>
          <p:cNvSpPr/>
          <p:nvPr/>
        </p:nvSpPr>
        <p:spPr>
          <a:xfrm>
            <a:off x="5499100" y="1419678"/>
            <a:ext cx="3251200" cy="269422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ABACC6-CF20-3D5A-8D95-7D339869BEE0}"/>
              </a:ext>
            </a:extLst>
          </p:cNvPr>
          <p:cNvSpPr/>
          <p:nvPr/>
        </p:nvSpPr>
        <p:spPr>
          <a:xfrm>
            <a:off x="198510" y="1689100"/>
            <a:ext cx="7269090" cy="269422"/>
          </a:xfrm>
          <a:prstGeom prst="rect">
            <a:avLst/>
          </a:prstGeom>
          <a:solidFill>
            <a:srgbClr val="FFFF00">
              <a:alpha val="36018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003CF1-405E-5803-8D52-80DFAC3988D6}"/>
              </a:ext>
            </a:extLst>
          </p:cNvPr>
          <p:cNvSpPr/>
          <p:nvPr/>
        </p:nvSpPr>
        <p:spPr>
          <a:xfrm>
            <a:off x="215900" y="2362200"/>
            <a:ext cx="8902700" cy="127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diagram of a stream processing process&#10;&#10;Description automatically generated">
            <a:extLst>
              <a:ext uri="{FF2B5EF4-FFF2-40B4-BE49-F238E27FC236}">
                <a16:creationId xmlns:a16="http://schemas.microsoft.com/office/drawing/2014/main" id="{88FF5E07-55E4-5A59-4905-795A5C4CE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49" y="2743200"/>
            <a:ext cx="8940093" cy="38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/>
        </p:nvSpPr>
        <p:spPr>
          <a:xfrm>
            <a:off x="4795400" y="951528"/>
            <a:ext cx="4100122" cy="137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marR="0" lvl="0" indent="-406389" algn="l" rtl="0"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200"/>
              <a:buFont typeface="Montserrat Medium"/>
              <a:buChar char="●"/>
            </a:pPr>
            <a:r>
              <a:rPr lang="en" sz="1600">
                <a:solidFill>
                  <a:srgbClr val="353744"/>
                </a:solidFill>
                <a:latin typeface="Montserrat"/>
                <a:ea typeface="Montserrat"/>
                <a:cs typeface="Montserrat"/>
                <a:sym typeface="Montserrat"/>
              </a:rPr>
              <a:t>Author of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Pulsar In Action.  </a:t>
            </a:r>
            <a:endParaRPr/>
          </a:p>
          <a:p>
            <a:pPr marL="20319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585" marR="0" lvl="0" indent="-406389" algn="l" rtl="0"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200"/>
              <a:buFont typeface="Montserrat Medium"/>
              <a:buChar char="●"/>
            </a:pPr>
            <a:r>
              <a:rPr lang="en" sz="1600">
                <a:solidFill>
                  <a:srgbClr val="353744"/>
                </a:solidFill>
                <a:latin typeface="Montserrat"/>
                <a:ea typeface="Montserrat"/>
                <a:cs typeface="Montserrat"/>
                <a:sym typeface="Montserrat"/>
              </a:rPr>
              <a:t>Co-Author of </a:t>
            </a:r>
            <a:r>
              <a:rPr lang="en" sz="1600" b="1" i="1">
                <a:solidFill>
                  <a:srgbClr val="353744"/>
                </a:solidFill>
                <a:latin typeface="Montserrat"/>
                <a:ea typeface="Montserrat"/>
                <a:cs typeface="Montserrat"/>
                <a:sym typeface="Montserrat"/>
              </a:rPr>
              <a:t>Practical Hive</a:t>
            </a:r>
            <a:endParaRPr sz="1600" b="1" i="1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58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401" y="1288667"/>
            <a:ext cx="2279200" cy="227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1214600" y="3714000"/>
            <a:ext cx="2718800" cy="7592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David Kjerrumgaard</a:t>
            </a:r>
            <a:endParaRPr sz="1867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Author</a:t>
            </a:r>
            <a:endParaRPr sz="1467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6" name="Google Shape;136;p3" descr="A picture containing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6765" y="2428267"/>
            <a:ext cx="2221048" cy="273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 descr="Graphical user interfac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5317" y="2450966"/>
            <a:ext cx="1990648" cy="275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Stream Processing Patterns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" name="Picture 9" descr="A diagram of a stream processing process&#10;&#10;Description automatically generated">
            <a:extLst>
              <a:ext uri="{FF2B5EF4-FFF2-40B4-BE49-F238E27FC236}">
                <a16:creationId xmlns:a16="http://schemas.microsoft.com/office/drawing/2014/main" id="{BE183682-16DA-6D92-25E3-ED6595C6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10" y="1282719"/>
            <a:ext cx="9080501" cy="54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9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ok cover of a person holding a stick&#10;&#10;Description automatically generated">
            <a:extLst>
              <a:ext uri="{FF2B5EF4-FFF2-40B4-BE49-F238E27FC236}">
                <a16:creationId xmlns:a16="http://schemas.microsoft.com/office/drawing/2014/main" id="{BBCC7D49-EC00-4EF4-4FDC-275F1263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77" y="768409"/>
            <a:ext cx="4454895" cy="5611127"/>
          </a:xfrm>
          <a:prstGeom prst="rect">
            <a:avLst/>
          </a:prstGeom>
        </p:spPr>
      </p:pic>
      <p:pic>
        <p:nvPicPr>
          <p:cNvPr id="12" name="Picture 1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0DE99A7D-8F38-885B-408D-B9EE982EE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124" y="513996"/>
            <a:ext cx="2463191" cy="24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3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76C575-4148-50DD-6A9C-32CE6AE338EA}"/>
              </a:ext>
            </a:extLst>
          </p:cNvPr>
          <p:cNvSpPr/>
          <p:nvPr/>
        </p:nvSpPr>
        <p:spPr>
          <a:xfrm>
            <a:off x="1068959" y="6352794"/>
            <a:ext cx="332105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5859FCA6-FDA2-6AEC-E034-53E0179EA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6" y="-2459166"/>
            <a:ext cx="9883888" cy="2113107"/>
          </a:xfrm>
          <a:prstGeom prst="rect">
            <a:avLst/>
          </a:prstGeom>
        </p:spPr>
      </p:pic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BAE15C4A-BA74-E1E2-2C5D-DB2FE4BFB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05" y="303069"/>
            <a:ext cx="9561795" cy="1998572"/>
          </a:xfrm>
          <a:prstGeom prst="rect">
            <a:avLst/>
          </a:prstGeom>
        </p:spPr>
      </p:pic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D2BA77D0-1EBE-4420-D1AE-B02002706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73" y="2679700"/>
            <a:ext cx="6604000" cy="417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907A91-4E81-8EFF-3502-465125C3F6A4}"/>
              </a:ext>
            </a:extLst>
          </p:cNvPr>
          <p:cNvSpPr/>
          <p:nvPr/>
        </p:nvSpPr>
        <p:spPr>
          <a:xfrm>
            <a:off x="4234873" y="818704"/>
            <a:ext cx="3098615" cy="223712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FDD3E-BAC4-DBD4-C213-7DE763A6394D}"/>
              </a:ext>
            </a:extLst>
          </p:cNvPr>
          <p:cNvSpPr/>
          <p:nvPr/>
        </p:nvSpPr>
        <p:spPr>
          <a:xfrm>
            <a:off x="1068959" y="1695115"/>
            <a:ext cx="4911725" cy="223712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BCCBC0-E7B6-E82B-F776-0D780F6ADE34}"/>
              </a:ext>
            </a:extLst>
          </p:cNvPr>
          <p:cNvSpPr/>
          <p:nvPr/>
        </p:nvSpPr>
        <p:spPr>
          <a:xfrm>
            <a:off x="6711696" y="1433893"/>
            <a:ext cx="2553796" cy="223712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2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AEF97001-838D-EBD8-39C6-CDBFFD5E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20" y="358902"/>
            <a:ext cx="10843896" cy="50031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76C575-4148-50DD-6A9C-32CE6AE338EA}"/>
              </a:ext>
            </a:extLst>
          </p:cNvPr>
          <p:cNvSpPr/>
          <p:nvPr/>
        </p:nvSpPr>
        <p:spPr>
          <a:xfrm>
            <a:off x="1068959" y="6352794"/>
            <a:ext cx="3321050" cy="39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5859FCA6-FDA2-6AEC-E034-53E0179E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56" y="-2459166"/>
            <a:ext cx="9883888" cy="2113107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A9A3A5-CD19-74AF-905B-C5AD31B36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95" y="475896"/>
            <a:ext cx="11424033" cy="587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7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281886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Phase Two: Event-by-Event Processing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FD8FC1D0-53C7-B782-4A44-B09910B7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4" y="4183688"/>
            <a:ext cx="12700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8EA2C32-98BB-E8DE-E7F7-518A9C01D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3" y="5784851"/>
            <a:ext cx="9779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F1781820-2E26-F552-B179-108C47DA73F8}"/>
              </a:ext>
            </a:extLst>
          </p:cNvPr>
          <p:cNvCxnSpPr>
            <a:cxnSpLocks/>
            <a:endCxn id="1044" idx="0"/>
          </p:cNvCxnSpPr>
          <p:nvPr/>
        </p:nvCxnSpPr>
        <p:spPr>
          <a:xfrm rot="5400000">
            <a:off x="990492" y="5225789"/>
            <a:ext cx="650054" cy="468071"/>
          </a:xfrm>
          <a:prstGeom prst="curvedConnector3">
            <a:avLst>
              <a:gd name="adj1" fmla="val 500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A8D3D936-DD7A-889C-971E-41A486BB54B3}"/>
              </a:ext>
            </a:extLst>
          </p:cNvPr>
          <p:cNvCxnSpPr>
            <a:cxnSpLocks/>
            <a:stCxn id="1042" idx="0"/>
          </p:cNvCxnSpPr>
          <p:nvPr/>
        </p:nvCxnSpPr>
        <p:spPr>
          <a:xfrm rot="5400000" flipH="1" flipV="1">
            <a:off x="1730203" y="3352987"/>
            <a:ext cx="650053" cy="1011351"/>
          </a:xfrm>
          <a:prstGeom prst="curvedConnector2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24">
            <a:extLst>
              <a:ext uri="{FF2B5EF4-FFF2-40B4-BE49-F238E27FC236}">
                <a16:creationId xmlns:a16="http://schemas.microsoft.com/office/drawing/2014/main" id="{93CE2D18-87E4-1063-FEE1-023EED330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42" y="3005580"/>
            <a:ext cx="1410614" cy="136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FF3C5D35-90BA-9ED9-0013-7007F3ACB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6" y="1365505"/>
            <a:ext cx="2322802" cy="15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9BEF498C-0D73-74BA-65E8-665C46F1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365" y="3172591"/>
            <a:ext cx="1270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D034B9-A0C9-8052-EAAC-CCA5E7BA5A2A}"/>
              </a:ext>
            </a:extLst>
          </p:cNvPr>
          <p:cNvCxnSpPr/>
          <p:nvPr/>
        </p:nvCxnSpPr>
        <p:spPr>
          <a:xfrm>
            <a:off x="3274250" y="3533635"/>
            <a:ext cx="968566" cy="0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8" name="Picture 34">
            <a:extLst>
              <a:ext uri="{FF2B5EF4-FFF2-40B4-BE49-F238E27FC236}">
                <a16:creationId xmlns:a16="http://schemas.microsoft.com/office/drawing/2014/main" id="{47B70B0E-A176-A087-DC2C-6A777E15C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80" y="1604207"/>
            <a:ext cx="1410614" cy="136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469653AF-42A3-F595-3F67-E471C92F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02" y="2920070"/>
            <a:ext cx="1410614" cy="137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95E7FBDC-4025-D6CD-DADC-0A8096494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46" y="4143996"/>
            <a:ext cx="1432484" cy="136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EA4EF34F-D37F-0081-C3C4-CA9FC1F10948}"/>
              </a:ext>
            </a:extLst>
          </p:cNvPr>
          <p:cNvCxnSpPr>
            <a:stCxn id="1054" idx="0"/>
          </p:cNvCxnSpPr>
          <p:nvPr/>
        </p:nvCxnSpPr>
        <p:spPr>
          <a:xfrm rot="5400000" flipH="1" flipV="1">
            <a:off x="4602635" y="2447323"/>
            <a:ext cx="721999" cy="728539"/>
          </a:xfrm>
          <a:prstGeom prst="curvedConnector2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Picture 40">
            <a:extLst>
              <a:ext uri="{FF2B5EF4-FFF2-40B4-BE49-F238E27FC236}">
                <a16:creationId xmlns:a16="http://schemas.microsoft.com/office/drawing/2014/main" id="{F1E2BEC0-8B19-9133-3A08-59D46AD6F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854" y="2578689"/>
            <a:ext cx="1175372" cy="4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1333303D-0C9B-9EA9-2165-CEC0C427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78" y="3117390"/>
            <a:ext cx="1171749" cy="53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26AEC2-7AB3-41C4-E344-FFA9733DCDA6}"/>
              </a:ext>
            </a:extLst>
          </p:cNvPr>
          <p:cNvCxnSpPr/>
          <p:nvPr/>
        </p:nvCxnSpPr>
        <p:spPr>
          <a:xfrm>
            <a:off x="4938990" y="3533635"/>
            <a:ext cx="1432484" cy="0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7E760DF-EDD0-977E-D2D2-8596E3D60F50}"/>
              </a:ext>
            </a:extLst>
          </p:cNvPr>
          <p:cNvCxnSpPr>
            <a:cxnSpLocks/>
            <a:stCxn id="1054" idx="2"/>
          </p:cNvCxnSpPr>
          <p:nvPr/>
        </p:nvCxnSpPr>
        <p:spPr>
          <a:xfrm rot="16200000" flipH="1">
            <a:off x="4857501" y="4095555"/>
            <a:ext cx="395146" cy="911418"/>
          </a:xfrm>
          <a:prstGeom prst="curvedConnector2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8" name="Picture 44">
            <a:extLst>
              <a:ext uri="{FF2B5EF4-FFF2-40B4-BE49-F238E27FC236}">
                <a16:creationId xmlns:a16="http://schemas.microsoft.com/office/drawing/2014/main" id="{8AEDC796-24A5-ACAD-4F90-3890DE61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4365883"/>
            <a:ext cx="1173988" cy="53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80E06A4-A7B7-ABE1-AE4B-ECF10D22EC9B}"/>
              </a:ext>
            </a:extLst>
          </p:cNvPr>
          <p:cNvSpPr/>
          <p:nvPr/>
        </p:nvSpPr>
        <p:spPr>
          <a:xfrm>
            <a:off x="451104" y="1286112"/>
            <a:ext cx="6854236" cy="4226702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4236"/>
                      <a:gd name="connsiteY0" fmla="*/ 704464 h 4226702"/>
                      <a:gd name="connsiteX1" fmla="*/ 704464 w 6854236"/>
                      <a:gd name="connsiteY1" fmla="*/ 0 h 4226702"/>
                      <a:gd name="connsiteX2" fmla="*/ 6149772 w 6854236"/>
                      <a:gd name="connsiteY2" fmla="*/ 0 h 4226702"/>
                      <a:gd name="connsiteX3" fmla="*/ 6854236 w 6854236"/>
                      <a:gd name="connsiteY3" fmla="*/ 704464 h 4226702"/>
                      <a:gd name="connsiteX4" fmla="*/ 6854236 w 6854236"/>
                      <a:gd name="connsiteY4" fmla="*/ 3522238 h 4226702"/>
                      <a:gd name="connsiteX5" fmla="*/ 6149772 w 6854236"/>
                      <a:gd name="connsiteY5" fmla="*/ 4226702 h 4226702"/>
                      <a:gd name="connsiteX6" fmla="*/ 704464 w 6854236"/>
                      <a:gd name="connsiteY6" fmla="*/ 4226702 h 4226702"/>
                      <a:gd name="connsiteX7" fmla="*/ 0 w 6854236"/>
                      <a:gd name="connsiteY7" fmla="*/ 3522238 h 4226702"/>
                      <a:gd name="connsiteX8" fmla="*/ 0 w 6854236"/>
                      <a:gd name="connsiteY8" fmla="*/ 704464 h 4226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54236" h="4226702" extrusionOk="0">
                        <a:moveTo>
                          <a:pt x="0" y="704464"/>
                        </a:moveTo>
                        <a:cubicBezTo>
                          <a:pt x="-56616" y="280477"/>
                          <a:pt x="291983" y="8788"/>
                          <a:pt x="704464" y="0"/>
                        </a:cubicBezTo>
                        <a:cubicBezTo>
                          <a:pt x="2098481" y="132882"/>
                          <a:pt x="4626211" y="-84951"/>
                          <a:pt x="6149772" y="0"/>
                        </a:cubicBezTo>
                        <a:cubicBezTo>
                          <a:pt x="6513136" y="25098"/>
                          <a:pt x="6853233" y="320943"/>
                          <a:pt x="6854236" y="704464"/>
                        </a:cubicBezTo>
                        <a:cubicBezTo>
                          <a:pt x="6874423" y="1857449"/>
                          <a:pt x="7006716" y="3128637"/>
                          <a:pt x="6854236" y="3522238"/>
                        </a:cubicBezTo>
                        <a:cubicBezTo>
                          <a:pt x="6880278" y="3914392"/>
                          <a:pt x="6571781" y="4158903"/>
                          <a:pt x="6149772" y="4226702"/>
                        </a:cubicBezTo>
                        <a:cubicBezTo>
                          <a:pt x="5593460" y="4314341"/>
                          <a:pt x="3160104" y="4154023"/>
                          <a:pt x="704464" y="4226702"/>
                        </a:cubicBezTo>
                        <a:cubicBezTo>
                          <a:pt x="314848" y="4221443"/>
                          <a:pt x="-33898" y="3958411"/>
                          <a:pt x="0" y="3522238"/>
                        </a:cubicBezTo>
                        <a:cubicBezTo>
                          <a:pt x="-38581" y="2712986"/>
                          <a:pt x="63341" y="1011915"/>
                          <a:pt x="0" y="7044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Lab #3: Event-By-Event Processing</a:t>
            </a: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281478"/>
            <a:ext cx="11131868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QR Code to the </a:t>
            </a:r>
            <a:r>
              <a:rPr lang="en-US" sz="2400" dirty="0" err="1">
                <a:latin typeface="Work Sans" pitchFamily="2" charset="77"/>
              </a:rPr>
              <a:t>Github</a:t>
            </a:r>
            <a:r>
              <a:rPr lang="en-US" sz="2400" dirty="0">
                <a:latin typeface="Work Sans" pitchFamily="2" charset="77"/>
              </a:rPr>
              <a:t> repo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Docker run command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A couple of commands to test pulsar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D1DB6F-9A3E-07B3-3410-ED43B00F1008}"/>
              </a:ext>
            </a:extLst>
          </p:cNvPr>
          <p:cNvSpPr/>
          <p:nvPr/>
        </p:nvSpPr>
        <p:spPr>
          <a:xfrm>
            <a:off x="9996616" y="864973"/>
            <a:ext cx="1149179" cy="1025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54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/>
          <p:cNvSpPr txBox="1"/>
          <p:nvPr/>
        </p:nvSpPr>
        <p:spPr>
          <a:xfrm>
            <a:off x="622301" y="2819404"/>
            <a:ext cx="3848100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Window</a:t>
            </a:r>
          </a:p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222061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c63c89779_0_889"/>
          <p:cNvSpPr txBox="1">
            <a:spLocks noGrp="1"/>
          </p:cNvSpPr>
          <p:nvPr>
            <p:ph type="title"/>
          </p:nvPr>
        </p:nvSpPr>
        <p:spPr>
          <a:xfrm>
            <a:off x="415600" y="47271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00000"/>
              </a:lnSpc>
              <a:buSzPts val="2800"/>
            </a:pPr>
            <a:r>
              <a:rPr lang="en-US" b="1" dirty="0">
                <a:latin typeface="Work Sans" pitchFamily="2" charset="77"/>
              </a:rPr>
              <a:t>Analytics On Streams</a:t>
            </a:r>
            <a:endParaRPr dirty="0">
              <a:latin typeface="Work Sa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9A361-CA6F-7991-C422-745290196CE6}"/>
              </a:ext>
            </a:extLst>
          </p:cNvPr>
          <p:cNvSpPr txBox="1"/>
          <p:nvPr/>
        </p:nvSpPr>
        <p:spPr>
          <a:xfrm>
            <a:off x="647700" y="1524000"/>
            <a:ext cx="111287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Streams are unbounded, so knowing when you are done is hard.</a:t>
            </a: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Windowing Solves this problem.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Google Shape;271;p44">
            <a:extLst>
              <a:ext uri="{FF2B5EF4-FFF2-40B4-BE49-F238E27FC236}">
                <a16:creationId xmlns:a16="http://schemas.microsoft.com/office/drawing/2014/main" id="{8B0A4CA4-F5BE-3866-BE77-5C52F68ECA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0404" y="3227455"/>
            <a:ext cx="10223292" cy="312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9523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Phase Three: Windowing Analytics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52" name="Picture 28">
            <a:extLst>
              <a:ext uri="{FF2B5EF4-FFF2-40B4-BE49-F238E27FC236}">
                <a16:creationId xmlns:a16="http://schemas.microsoft.com/office/drawing/2014/main" id="{FF3C5D35-90BA-9ED9-0013-7007F3ACB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6" y="1365505"/>
            <a:ext cx="2322802" cy="15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9BEF498C-0D73-74BA-65E8-665C46F1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62" y="2117467"/>
            <a:ext cx="1270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469653AF-42A3-F595-3F67-E471C92F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15" y="2018384"/>
            <a:ext cx="1410614" cy="137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80E06A4-A7B7-ABE1-AE4B-ECF10D22EC9B}"/>
              </a:ext>
            </a:extLst>
          </p:cNvPr>
          <p:cNvSpPr/>
          <p:nvPr/>
        </p:nvSpPr>
        <p:spPr>
          <a:xfrm>
            <a:off x="451104" y="1286113"/>
            <a:ext cx="6854236" cy="2348338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854236"/>
                      <a:gd name="connsiteY0" fmla="*/ 704464 h 4226702"/>
                      <a:gd name="connsiteX1" fmla="*/ 704464 w 6854236"/>
                      <a:gd name="connsiteY1" fmla="*/ 0 h 4226702"/>
                      <a:gd name="connsiteX2" fmla="*/ 6149772 w 6854236"/>
                      <a:gd name="connsiteY2" fmla="*/ 0 h 4226702"/>
                      <a:gd name="connsiteX3" fmla="*/ 6854236 w 6854236"/>
                      <a:gd name="connsiteY3" fmla="*/ 704464 h 4226702"/>
                      <a:gd name="connsiteX4" fmla="*/ 6854236 w 6854236"/>
                      <a:gd name="connsiteY4" fmla="*/ 3522238 h 4226702"/>
                      <a:gd name="connsiteX5" fmla="*/ 6149772 w 6854236"/>
                      <a:gd name="connsiteY5" fmla="*/ 4226702 h 4226702"/>
                      <a:gd name="connsiteX6" fmla="*/ 704464 w 6854236"/>
                      <a:gd name="connsiteY6" fmla="*/ 4226702 h 4226702"/>
                      <a:gd name="connsiteX7" fmla="*/ 0 w 6854236"/>
                      <a:gd name="connsiteY7" fmla="*/ 3522238 h 4226702"/>
                      <a:gd name="connsiteX8" fmla="*/ 0 w 6854236"/>
                      <a:gd name="connsiteY8" fmla="*/ 704464 h 4226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54236" h="4226702" extrusionOk="0">
                        <a:moveTo>
                          <a:pt x="0" y="704464"/>
                        </a:moveTo>
                        <a:cubicBezTo>
                          <a:pt x="-56616" y="280477"/>
                          <a:pt x="291983" y="8788"/>
                          <a:pt x="704464" y="0"/>
                        </a:cubicBezTo>
                        <a:cubicBezTo>
                          <a:pt x="2098481" y="132882"/>
                          <a:pt x="4626211" y="-84951"/>
                          <a:pt x="6149772" y="0"/>
                        </a:cubicBezTo>
                        <a:cubicBezTo>
                          <a:pt x="6513136" y="25098"/>
                          <a:pt x="6853233" y="320943"/>
                          <a:pt x="6854236" y="704464"/>
                        </a:cubicBezTo>
                        <a:cubicBezTo>
                          <a:pt x="6874423" y="1857449"/>
                          <a:pt x="7006716" y="3128637"/>
                          <a:pt x="6854236" y="3522238"/>
                        </a:cubicBezTo>
                        <a:cubicBezTo>
                          <a:pt x="6880278" y="3914392"/>
                          <a:pt x="6571781" y="4158903"/>
                          <a:pt x="6149772" y="4226702"/>
                        </a:cubicBezTo>
                        <a:cubicBezTo>
                          <a:pt x="5593460" y="4314341"/>
                          <a:pt x="3160104" y="4154023"/>
                          <a:pt x="704464" y="4226702"/>
                        </a:cubicBezTo>
                        <a:cubicBezTo>
                          <a:pt x="314848" y="4221443"/>
                          <a:pt x="-33898" y="3958411"/>
                          <a:pt x="0" y="3522238"/>
                        </a:cubicBezTo>
                        <a:cubicBezTo>
                          <a:pt x="-38581" y="2712986"/>
                          <a:pt x="63341" y="1011915"/>
                          <a:pt x="0" y="7044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F36926-9514-AC0C-F078-3205AB61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150" y="2051538"/>
            <a:ext cx="1270000" cy="13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A1CDFC-4219-033F-59CE-00D1FF27A44C}"/>
              </a:ext>
            </a:extLst>
          </p:cNvPr>
          <p:cNvCxnSpPr/>
          <p:nvPr/>
        </p:nvCxnSpPr>
        <p:spPr>
          <a:xfrm>
            <a:off x="3819580" y="2511873"/>
            <a:ext cx="646825" cy="0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EB81C7-0AE9-40B7-2E46-89331C2630E2}"/>
              </a:ext>
            </a:extLst>
          </p:cNvPr>
          <p:cNvCxnSpPr/>
          <p:nvPr/>
        </p:nvCxnSpPr>
        <p:spPr>
          <a:xfrm>
            <a:off x="5422225" y="2511873"/>
            <a:ext cx="646825" cy="0"/>
          </a:xfrm>
          <a:prstGeom prst="straightConnector1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201;p11">
            <a:extLst>
              <a:ext uri="{FF2B5EF4-FFF2-40B4-BE49-F238E27FC236}">
                <a16:creationId xmlns:a16="http://schemas.microsoft.com/office/drawing/2014/main" id="{42B1A46B-8737-12E5-0427-A4825932F05B}"/>
              </a:ext>
            </a:extLst>
          </p:cNvPr>
          <p:cNvSpPr txBox="1"/>
          <p:nvPr/>
        </p:nvSpPr>
        <p:spPr>
          <a:xfrm>
            <a:off x="326934" y="4132415"/>
            <a:ext cx="7590150" cy="78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72012" indent="-28575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Pulsar Functions provide windowing support.</a:t>
            </a:r>
          </a:p>
        </p:txBody>
      </p:sp>
      <p:sp>
        <p:nvSpPr>
          <p:cNvPr id="11" name="Google Shape;201;p11">
            <a:extLst>
              <a:ext uri="{FF2B5EF4-FFF2-40B4-BE49-F238E27FC236}">
                <a16:creationId xmlns:a16="http://schemas.microsoft.com/office/drawing/2014/main" id="{92C50B14-476D-B6A4-0E10-8EDE8AF3CE35}"/>
              </a:ext>
            </a:extLst>
          </p:cNvPr>
          <p:cNvSpPr txBox="1"/>
          <p:nvPr/>
        </p:nvSpPr>
        <p:spPr>
          <a:xfrm>
            <a:off x="324354" y="4894173"/>
            <a:ext cx="11319246" cy="115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72012" indent="-28575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We will use the Pandas library to calculate statistics on the most recent data, including EWMA, Variance, Mean, Standard Deviation, etc.</a:t>
            </a:r>
          </a:p>
        </p:txBody>
      </p:sp>
    </p:spTree>
    <p:extLst>
      <p:ext uri="{BB962C8B-B14F-4D97-AF65-F5344CB8AC3E}">
        <p14:creationId xmlns:p14="http://schemas.microsoft.com/office/powerpoint/2010/main" val="286152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Lab #4: Windowing Function</a:t>
            </a: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281478"/>
            <a:ext cx="11131868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QR Code to the </a:t>
            </a:r>
            <a:r>
              <a:rPr lang="en-US" sz="2400" dirty="0" err="1">
                <a:latin typeface="Work Sans" pitchFamily="2" charset="77"/>
              </a:rPr>
              <a:t>Github</a:t>
            </a:r>
            <a:r>
              <a:rPr lang="en-US" sz="2400" dirty="0">
                <a:latin typeface="Work Sans" pitchFamily="2" charset="77"/>
              </a:rPr>
              <a:t> repo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Docker run command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A couple of commands to see the results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D1DB6F-9A3E-07B3-3410-ED43B00F1008}"/>
              </a:ext>
            </a:extLst>
          </p:cNvPr>
          <p:cNvSpPr/>
          <p:nvPr/>
        </p:nvSpPr>
        <p:spPr>
          <a:xfrm>
            <a:off x="9996616" y="864973"/>
            <a:ext cx="1149179" cy="1025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9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Free Downloads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" name="Google Shape;201;p11">
            <a:extLst>
              <a:ext uri="{FF2B5EF4-FFF2-40B4-BE49-F238E27FC236}">
                <a16:creationId xmlns:a16="http://schemas.microsoft.com/office/drawing/2014/main" id="{8D869DE8-EFB3-4877-38C7-D01F1A4EB039}"/>
              </a:ext>
            </a:extLst>
          </p:cNvPr>
          <p:cNvSpPr txBox="1"/>
          <p:nvPr/>
        </p:nvSpPr>
        <p:spPr>
          <a:xfrm>
            <a:off x="1244201" y="4935220"/>
            <a:ext cx="2829388" cy="78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algn="ctr">
              <a:spcBef>
                <a:spcPts val="1333"/>
              </a:spcBef>
              <a:buClr>
                <a:srgbClr val="00B0F0"/>
              </a:buClr>
            </a:pPr>
            <a:r>
              <a:rPr lang="en-US" sz="2400" dirty="0">
                <a:latin typeface="Work Sans" pitchFamily="2" charset="77"/>
              </a:rPr>
              <a:t>Source Code</a:t>
            </a: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0C34F76D-7C4D-507B-E6D8-B6677BDB20EB}"/>
              </a:ext>
            </a:extLst>
          </p:cNvPr>
          <p:cNvSpPr txBox="1"/>
          <p:nvPr/>
        </p:nvSpPr>
        <p:spPr>
          <a:xfrm>
            <a:off x="7216633" y="4935219"/>
            <a:ext cx="2829388" cy="78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algn="ctr">
              <a:spcBef>
                <a:spcPts val="1333"/>
              </a:spcBef>
              <a:buClr>
                <a:srgbClr val="00B0F0"/>
              </a:buClr>
            </a:pPr>
            <a:r>
              <a:rPr lang="en-US" sz="2400" dirty="0">
                <a:latin typeface="Work Sans" pitchFamily="2" charset="77"/>
              </a:rPr>
              <a:t>Free E-book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19C796-99EB-8BAE-25E0-FC7A6BD72845}"/>
              </a:ext>
            </a:extLst>
          </p:cNvPr>
          <p:cNvSpPr/>
          <p:nvPr/>
        </p:nvSpPr>
        <p:spPr>
          <a:xfrm>
            <a:off x="9996616" y="864973"/>
            <a:ext cx="1149179" cy="1025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64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/>
        </p:nvSpPr>
        <p:spPr>
          <a:xfrm>
            <a:off x="1617400" y="2428867"/>
            <a:ext cx="8957200" cy="157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66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</a:t>
            </a:r>
            <a:endParaRPr sz="8666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c63c89779_0_889"/>
          <p:cNvSpPr txBox="1">
            <a:spLocks noGrp="1"/>
          </p:cNvSpPr>
          <p:nvPr>
            <p:ph type="title"/>
          </p:nvPr>
        </p:nvSpPr>
        <p:spPr>
          <a:xfrm>
            <a:off x="415600" y="47271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00000"/>
              </a:lnSpc>
              <a:buSzPts val="2800"/>
            </a:pPr>
            <a:r>
              <a:rPr lang="en-US" b="1" dirty="0">
                <a:latin typeface="Work Sans" pitchFamily="2" charset="77"/>
              </a:rPr>
              <a:t>Outline – Session 1</a:t>
            </a:r>
            <a:endParaRPr dirty="0">
              <a:latin typeface="Work Sa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9A361-CA6F-7991-C422-745290196CE6}"/>
              </a:ext>
            </a:extLst>
          </p:cNvPr>
          <p:cNvSpPr txBox="1"/>
          <p:nvPr/>
        </p:nvSpPr>
        <p:spPr>
          <a:xfrm>
            <a:off x="647700" y="1524000"/>
            <a:ext cx="111287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What is Data Streaming? (Lecture)</a:t>
            </a:r>
          </a:p>
          <a:p>
            <a:pPr>
              <a:buClr>
                <a:srgbClr val="3B96FF"/>
              </a:buClr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Streaming Data Platform Architecture (Lecture)</a:t>
            </a: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Run your own Data Streaming Platform (Hands-on Lab)</a:t>
            </a:r>
          </a:p>
          <a:p>
            <a:pPr>
              <a:buClr>
                <a:srgbClr val="3B96FF"/>
              </a:buClr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Introduce Use Case (Lecture)</a:t>
            </a:r>
          </a:p>
          <a:p>
            <a:pPr>
              <a:buClr>
                <a:srgbClr val="3B96FF"/>
              </a:buClr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Your First Streaming Dataset (Hands-on Lab)</a:t>
            </a: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Simple Stream Processing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/>
          <p:cNvSpPr txBox="1"/>
          <p:nvPr/>
        </p:nvSpPr>
        <p:spPr>
          <a:xfrm>
            <a:off x="622301" y="2819404"/>
            <a:ext cx="3848100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What is Streaming?</a:t>
            </a:r>
            <a:endParaRPr sz="1867" dirty="0">
              <a:latin typeface="Work Sans" pitchFamily="2" charset="77"/>
            </a:endParaRPr>
          </a:p>
        </p:txBody>
      </p:sp>
      <p:pic>
        <p:nvPicPr>
          <p:cNvPr id="2" name="Picture 1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39304C6D-F202-541D-AF0B-C72087C9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17" y="1165123"/>
            <a:ext cx="6210381" cy="47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0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</a:t>
            </a:r>
            <a:r>
              <a:rPr lang="en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Origin of Data Streaming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3" y="1357678"/>
            <a:ext cx="10075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Work Sans" pitchFamily="2" charset="77"/>
              </a:rPr>
              <a:t>In 2010, LinkedIn needed to ingest large amounts of data from its website and internal infrastructure logs and replicate it to multiple databases with minimal latency.</a:t>
            </a:r>
          </a:p>
        </p:txBody>
      </p:sp>
      <p:pic>
        <p:nvPicPr>
          <p:cNvPr id="4" name="Picture 3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4A5B1372-AE7A-B3E1-2DFB-FB6468AEC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91" y="3189871"/>
            <a:ext cx="9823939" cy="33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</a:t>
            </a:r>
            <a:r>
              <a:rPr lang="en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Origin of Data Streaming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357678"/>
            <a:ext cx="10811588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But rather than build a custom solution for every point-to-point integration, they envisioned a more generic solution known as </a:t>
            </a:r>
            <a:r>
              <a:rPr lang="en-US" sz="2400" b="1" i="1" dirty="0">
                <a:latin typeface="Work Sans" pitchFamily="2" charset="77"/>
              </a:rPr>
              <a:t>Kafka</a:t>
            </a:r>
            <a:r>
              <a:rPr lang="en-US" sz="2400" dirty="0">
                <a:latin typeface="Work Sans" pitchFamily="2" charset="77"/>
              </a:rPr>
              <a:t>.</a:t>
            </a:r>
          </a:p>
        </p:txBody>
      </p:sp>
      <p:pic>
        <p:nvPicPr>
          <p:cNvPr id="5" name="Picture 4" descr="A diagram of a logistic&#10;&#10;Description automatically generated">
            <a:extLst>
              <a:ext uri="{FF2B5EF4-FFF2-40B4-BE49-F238E27FC236}">
                <a16:creationId xmlns:a16="http://schemas.microsoft.com/office/drawing/2014/main" id="{217ABF89-1594-A029-9341-786FCA4C2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47" y="2510261"/>
            <a:ext cx="10375625" cy="43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</a:t>
            </a:r>
            <a:r>
              <a:rPr lang="en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Log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357678"/>
            <a:ext cx="10811588" cy="222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indent="0">
              <a:spcBef>
                <a:spcPts val="1333"/>
              </a:spcBef>
              <a:buNone/>
            </a:pPr>
            <a:r>
              <a:rPr lang="en-US" sz="2400" dirty="0">
                <a:latin typeface="Work Sans" pitchFamily="2" charset="77"/>
              </a:rPr>
              <a:t>The key to Kafka’s flexibility is its use of the </a:t>
            </a:r>
            <a:r>
              <a:rPr lang="en-US" sz="2400" b="1" i="1" dirty="0">
                <a:latin typeface="Work Sans" pitchFamily="2" charset="77"/>
              </a:rPr>
              <a:t>log</a:t>
            </a:r>
            <a:r>
              <a:rPr lang="en-US" sz="2400" dirty="0">
                <a:latin typeface="Work Sans" pitchFamily="2" charset="77"/>
              </a:rPr>
              <a:t> data structure.</a:t>
            </a:r>
          </a:p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A time-ordered, append-only sequence of data.</a:t>
            </a:r>
          </a:p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The records are stored in the log as byte arrays, which makes them easily serialized/deserialized into just about anything.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350B6A0-F2C6-40A7-60C1-D98BEF95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1" y="3731163"/>
            <a:ext cx="5187930" cy="27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9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7463</TotalTime>
  <Words>2851</Words>
  <Application>Microsoft Macintosh PowerPoint</Application>
  <PresentationFormat>Widescreen</PresentationFormat>
  <Paragraphs>353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Work Sans SemiBold</vt:lpstr>
      <vt:lpstr>-apple-system</vt:lpstr>
      <vt:lpstr>Courier New</vt:lpstr>
      <vt:lpstr>Arial</vt:lpstr>
      <vt:lpstr>Work Sans</vt:lpstr>
      <vt:lpstr>Calibri</vt:lpstr>
      <vt:lpstr>Work Sans Medium</vt:lpstr>
      <vt:lpstr>Montserrat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Outline – Session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Pulsar Cluster</vt:lpstr>
      <vt:lpstr>Logical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Analytics On Streams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Kjerrumgaard</dc:creator>
  <cp:lastModifiedBy>David Kjerrumgaard</cp:lastModifiedBy>
  <cp:revision>20</cp:revision>
  <dcterms:created xsi:type="dcterms:W3CDTF">2022-08-01T21:50:08Z</dcterms:created>
  <dcterms:modified xsi:type="dcterms:W3CDTF">2024-05-28T03:27:41Z</dcterms:modified>
</cp:coreProperties>
</file>